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9"/>
  </p:notesMasterIdLst>
  <p:handoutMasterIdLst>
    <p:handoutMasterId r:id="rId50"/>
  </p:handoutMasterIdLst>
  <p:sldIdLst>
    <p:sldId id="335" r:id="rId2"/>
    <p:sldId id="276" r:id="rId3"/>
    <p:sldId id="257" r:id="rId4"/>
    <p:sldId id="325" r:id="rId5"/>
    <p:sldId id="326" r:id="rId6"/>
    <p:sldId id="292" r:id="rId7"/>
    <p:sldId id="291" r:id="rId8"/>
    <p:sldId id="330" r:id="rId9"/>
    <p:sldId id="320" r:id="rId10"/>
    <p:sldId id="319" r:id="rId11"/>
    <p:sldId id="305" r:id="rId12"/>
    <p:sldId id="295" r:id="rId13"/>
    <p:sldId id="296" r:id="rId14"/>
    <p:sldId id="287" r:id="rId15"/>
    <p:sldId id="331" r:id="rId16"/>
    <p:sldId id="300" r:id="rId17"/>
    <p:sldId id="328" r:id="rId18"/>
    <p:sldId id="329" r:id="rId19"/>
    <p:sldId id="332" r:id="rId20"/>
    <p:sldId id="301" r:id="rId21"/>
    <p:sldId id="333" r:id="rId22"/>
    <p:sldId id="288" r:id="rId23"/>
    <p:sldId id="289" r:id="rId24"/>
    <p:sldId id="334" r:id="rId25"/>
    <p:sldId id="302" r:id="rId26"/>
    <p:sldId id="303" r:id="rId27"/>
    <p:sldId id="304" r:id="rId28"/>
    <p:sldId id="297" r:id="rId29"/>
    <p:sldId id="298" r:id="rId30"/>
    <p:sldId id="307" r:id="rId31"/>
    <p:sldId id="308" r:id="rId32"/>
    <p:sldId id="309" r:id="rId33"/>
    <p:sldId id="310" r:id="rId34"/>
    <p:sldId id="318" r:id="rId35"/>
    <p:sldId id="311" r:id="rId36"/>
    <p:sldId id="312" r:id="rId37"/>
    <p:sldId id="313" r:id="rId38"/>
    <p:sldId id="314" r:id="rId39"/>
    <p:sldId id="315" r:id="rId40"/>
    <p:sldId id="317" r:id="rId41"/>
    <p:sldId id="321" r:id="rId42"/>
    <p:sldId id="336" r:id="rId43"/>
    <p:sldId id="322" r:id="rId44"/>
    <p:sldId id="323" r:id="rId45"/>
    <p:sldId id="324" r:id="rId46"/>
    <p:sldId id="337" r:id="rId47"/>
    <p:sldId id="338" r:id="rId48"/>
  </p:sldIdLst>
  <p:sldSz cx="9144000" cy="6858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9" autoAdjust="0"/>
    <p:restoredTop sz="94660"/>
  </p:normalViewPr>
  <p:slideViewPr>
    <p:cSldViewPr>
      <p:cViewPr varScale="1">
        <p:scale>
          <a:sx n="89" d="100"/>
          <a:sy n="89" d="100"/>
        </p:scale>
        <p:origin x="7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  <p:guide orient="horz" pos="3109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13857-939F-4F24-906D-AC66701474E1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9D447-A713-4E4B-B9FE-8D40C86CA8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597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99879-E8BA-42EB-A944-6565059A01E7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642D2-D3E5-435E-A1AB-E98BFCEF2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14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09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1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0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82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78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78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78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642D2-D3E5-435E-A1AB-E98BFCEF2FF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35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9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2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7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74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5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7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332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05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5308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22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37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7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FA093-1B09-4F60-A619-2A10E0C30C39}" type="datetimeFigureOut">
              <a:rPr lang="en-US" smtClean="0"/>
              <a:t>12/16/2018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58207E5-ED4C-4023-8378-9670788EC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6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1" descr="C:\Users\SSO\Desktop\pic ppt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0" y="5178908"/>
            <a:ext cx="9120443" cy="167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1" t="13873" r="17500" b="16763"/>
          <a:stretch>
            <a:fillRect/>
          </a:stretch>
        </p:blipFill>
        <p:spPr bwMode="auto">
          <a:xfrm>
            <a:off x="3697651" y="430933"/>
            <a:ext cx="1771680" cy="1583017"/>
          </a:xfrm>
          <a:prstGeom prst="rect">
            <a:avLst/>
          </a:prstGeom>
          <a:noFill/>
          <a:ln>
            <a:noFill/>
          </a:ln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สี่เหลี่ยมผืนผ้ามุมมน 5"/>
          <p:cNvSpPr/>
          <p:nvPr/>
        </p:nvSpPr>
        <p:spPr>
          <a:xfrm>
            <a:off x="749257" y="5756267"/>
            <a:ext cx="7567159" cy="559419"/>
          </a:xfrm>
          <a:prstGeom prst="roundRect">
            <a:avLst/>
          </a:prstGeom>
          <a:solidFill>
            <a:srgbClr val="FFFFFF">
              <a:alpha val="36863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1811183" y="1979260"/>
            <a:ext cx="55446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th-TH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eesiaUPC" pitchFamily="34" charset="-34"/>
                <a:cs typeface="FreesiaUPC" pitchFamily="34" charset="-34"/>
              </a:rPr>
              <a:t>ความรู้เกี่ยวกับ</a:t>
            </a:r>
            <a:endParaRPr lang="th-TH" sz="4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820177" y="5756267"/>
            <a:ext cx="7405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>
              <a:defRPr sz="20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ctr" eaLnBrk="0" hangingPunct="0"/>
            <a:r>
              <a:rPr lang="th-TH" altLang="en-US" sz="3600" b="1" dirty="0">
                <a:solidFill>
                  <a:schemeClr val="tx2">
                    <a:lumMod val="75000"/>
                  </a:schemeClr>
                </a:solidFill>
                <a:latin typeface="FreesiaUPC" pitchFamily="34" charset="-34"/>
                <a:cs typeface="FreesiaUPC" pitchFamily="34" charset="-34"/>
              </a:rPr>
              <a:t>โดย   สำนักงานประกันสังคมจังหวัดนครศรีธรรมราช</a:t>
            </a:r>
            <a:endParaRPr lang="en-US" altLang="en-US" sz="3600" b="1" dirty="0">
              <a:solidFill>
                <a:schemeClr val="tx2">
                  <a:lumMod val="75000"/>
                </a:schemeClr>
              </a:solidFill>
              <a:latin typeface="FreesiaUPC" pitchFamily="34" charset="-34"/>
              <a:cs typeface="FreesiaUPC" pitchFamily="34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647564" y="2516598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th-TH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eesiaUPC" pitchFamily="34" charset="-34"/>
                <a:cs typeface="FreesiaUPC" pitchFamily="34" charset="-34"/>
              </a:rPr>
              <a:t>กองทุนเงินทดแทน</a:t>
            </a:r>
          </a:p>
          <a:p>
            <a:pPr algn="ctr" eaLnBrk="0" hangingPunct="0">
              <a:defRPr/>
            </a:pPr>
            <a:r>
              <a:rPr lang="th-TH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eesiaUPC" pitchFamily="34" charset="-34"/>
                <a:cs typeface="FreesiaUPC" pitchFamily="34" charset="-34"/>
              </a:rPr>
              <a:t>ตามพระราชบัญญัติเงินทดแทน พ.ศ. 2537</a:t>
            </a:r>
          </a:p>
        </p:txBody>
      </p:sp>
    </p:spTree>
    <p:extLst>
      <p:ext uri="{BB962C8B-B14F-4D97-AF65-F5344CB8AC3E}">
        <p14:creationId xmlns:p14="http://schemas.microsoft.com/office/powerpoint/2010/main" val="2485044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446856" y="620688"/>
            <a:ext cx="8301608" cy="1800200"/>
          </a:xfrm>
          <a:prstGeom prst="roundRect">
            <a:avLst/>
          </a:prstGeom>
          <a:solidFill>
            <a:srgbClr val="FFFFCC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84" y="714212"/>
            <a:ext cx="8589640" cy="1728192"/>
          </a:xfrm>
        </p:spPr>
        <p:txBody>
          <a:bodyPr>
            <a:normAutofit lnSpcReduction="10000"/>
          </a:bodyPr>
          <a:lstStyle/>
          <a:p>
            <a:pPr marL="109728" indent="0" algn="ctr">
              <a:buNone/>
            </a:pPr>
            <a:r>
              <a:rPr lang="th-TH" sz="6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6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พระราชบัญญัติเงินทดแทน พ.ศ. 2537</a:t>
            </a:r>
          </a:p>
          <a:p>
            <a:pPr marL="109728" indent="0" algn="ctr">
              <a:buNone/>
            </a:pP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th-TH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มีผลบังคับใช้เมื่อวันที่ 1 กรกฎาคม 2537 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07504" y="3284984"/>
            <a:ext cx="864096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 algn="ctr">
              <a:buNone/>
            </a:pPr>
            <a:r>
              <a:rPr lang="th-TH" sz="45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พระราชบัญญัติเงินทดแทน (ฉบับที่ 2) พ.ศ. 2561</a:t>
            </a:r>
          </a:p>
          <a:p>
            <a:pPr marL="109728" indent="0" algn="ctr">
              <a:buNone/>
            </a:pPr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มีผลบังคับใช้</a:t>
            </a:r>
          </a:p>
          <a:p>
            <a:pPr marL="109728" indent="0" algn="ctr">
              <a:buNone/>
            </a:pPr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“ตั้งแต่วันที่  9 </a:t>
            </a:r>
            <a: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ธันวาคม  2561</a:t>
            </a:r>
            <a:r>
              <a:rPr lang="th-TH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302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537962"/>
            <a:ext cx="7416824" cy="936104"/>
          </a:xfrm>
        </p:spPr>
        <p:txBody>
          <a:bodyPr>
            <a:normAutofit/>
          </a:bodyPr>
          <a:lstStyle/>
          <a:p>
            <a:r>
              <a:rPr lang="th-TH" sz="4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วัตถุประสงค์ของพระราชบัญญัติเงินทดแทน </a:t>
            </a:r>
            <a:endParaRPr lang="en-US" sz="4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84784"/>
            <a:ext cx="7488832" cy="525658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500" b="1" dirty="0" smtClean="0">
                <a:solidFill>
                  <a:srgbClr val="0000FF"/>
                </a:solidFill>
              </a:rPr>
              <a:t>เพื่อ</a:t>
            </a:r>
            <a:r>
              <a:rPr lang="th-TH" sz="3500" b="1" dirty="0">
                <a:solidFill>
                  <a:srgbClr val="0000FF"/>
                </a:solidFill>
              </a:rPr>
              <a:t>เป็นหลักประกันแก่ลูกจ้างที่ประสบอันตรายหรือ</a:t>
            </a:r>
            <a:r>
              <a:rPr lang="th-TH" sz="3500" b="1" dirty="0" smtClean="0">
                <a:solidFill>
                  <a:srgbClr val="0000FF"/>
                </a:solidFill>
              </a:rPr>
              <a:t>เจ็บป่วย   อัน</a:t>
            </a:r>
            <a:r>
              <a:rPr lang="th-TH" sz="3500" b="1" dirty="0">
                <a:solidFill>
                  <a:srgbClr val="0000FF"/>
                </a:solidFill>
              </a:rPr>
              <a:t>เนื่องจาก</a:t>
            </a:r>
            <a:r>
              <a:rPr lang="th-TH" sz="3500" b="1" dirty="0" smtClean="0">
                <a:solidFill>
                  <a:srgbClr val="0000FF"/>
                </a:solidFill>
              </a:rPr>
              <a:t>การทำงาน ให้นายจ้าง หลักประกันดังกล่าวเรียกว่าเงินทดแทน ได้แก่ ค่ารักษาพยาบาล </a:t>
            </a:r>
            <a:r>
              <a:rPr lang="th-TH" sz="3500" b="1" dirty="0">
                <a:solidFill>
                  <a:srgbClr val="0000FF"/>
                </a:solidFill>
              </a:rPr>
              <a:t>ค่าทดแทน ค่าฟื้นฟูสมรรถภาพ และ</a:t>
            </a:r>
            <a:r>
              <a:rPr lang="th-TH" sz="3500" b="1" dirty="0" smtClean="0">
                <a:solidFill>
                  <a:srgbClr val="0000FF"/>
                </a:solidFill>
              </a:rPr>
              <a:t>ค่าทำศพ</a:t>
            </a:r>
            <a:endParaRPr lang="th-TH" sz="3500" b="1" dirty="0">
              <a:solidFill>
                <a:srgbClr val="0000FF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500" b="1" dirty="0" smtClean="0">
                <a:solidFill>
                  <a:srgbClr val="0000FF"/>
                </a:solidFill>
              </a:rPr>
              <a:t>เพื่อให้การบำบัดรักษา</a:t>
            </a:r>
            <a:r>
              <a:rPr lang="th-TH" sz="3500" b="1" dirty="0">
                <a:solidFill>
                  <a:srgbClr val="0000FF"/>
                </a:solidFill>
              </a:rPr>
              <a:t>และส่งเสริมฟื้นฟู</a:t>
            </a:r>
            <a:r>
              <a:rPr lang="th-TH" sz="3500" b="1" dirty="0" smtClean="0">
                <a:solidFill>
                  <a:srgbClr val="0000FF"/>
                </a:solidFill>
              </a:rPr>
              <a:t>สมรรถภาพด้าน</a:t>
            </a:r>
            <a:r>
              <a:rPr lang="th-TH" sz="3500" b="1" dirty="0">
                <a:solidFill>
                  <a:srgbClr val="0000FF"/>
                </a:solidFill>
              </a:rPr>
              <a:t>ร่างกายและจิตใจ ตลอดจนการฝึกอาชีพให้สามารถ เลี้ยงชีพได้ด้วยตนเองไม่เป็นภาระแก่สังคม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500" b="1" dirty="0" smtClean="0">
                <a:solidFill>
                  <a:srgbClr val="0000FF"/>
                </a:solidFill>
              </a:rPr>
              <a:t>ให้</a:t>
            </a:r>
            <a:r>
              <a:rPr lang="th-TH" sz="3500" b="1" dirty="0">
                <a:solidFill>
                  <a:srgbClr val="0000FF"/>
                </a:solidFill>
              </a:rPr>
              <a:t>การสนับสนุน และป้องกันเรื่องความปลอดภัย สุขอนามัย </a:t>
            </a:r>
            <a:r>
              <a:rPr lang="th-TH" sz="3500" b="1" dirty="0" smtClean="0">
                <a:solidFill>
                  <a:srgbClr val="0000FF"/>
                </a:solidFill>
              </a:rPr>
              <a:t>   ใน</a:t>
            </a:r>
            <a:r>
              <a:rPr lang="th-TH" sz="3500" b="1" dirty="0">
                <a:solidFill>
                  <a:srgbClr val="0000FF"/>
                </a:solidFill>
              </a:rPr>
              <a:t>การ</a:t>
            </a:r>
            <a:r>
              <a:rPr lang="th-TH" sz="3500" b="1" dirty="0" smtClean="0">
                <a:solidFill>
                  <a:srgbClr val="0000FF"/>
                </a:solidFill>
              </a:rPr>
              <a:t>ทำงาน</a:t>
            </a:r>
          </a:p>
        </p:txBody>
      </p:sp>
    </p:spTree>
    <p:extLst>
      <p:ext uri="{BB962C8B-B14F-4D97-AF65-F5344CB8AC3E}">
        <p14:creationId xmlns:p14="http://schemas.microsoft.com/office/powerpoint/2010/main" val="37991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ดาว 16 แฉก 17"/>
          <p:cNvSpPr/>
          <p:nvPr/>
        </p:nvSpPr>
        <p:spPr>
          <a:xfrm>
            <a:off x="4642652" y="476672"/>
            <a:ext cx="4425802" cy="936710"/>
          </a:xfrm>
          <a:prstGeom prst="star16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263602" y="3661729"/>
            <a:ext cx="1656184" cy="580244"/>
          </a:xfrm>
          <a:prstGeom prst="roundRect">
            <a:avLst/>
          </a:prstGeom>
          <a:solidFill>
            <a:srgbClr val="FFFFCC"/>
          </a:solidFill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352504" y="1561892"/>
            <a:ext cx="1584176" cy="580244"/>
          </a:xfrm>
          <a:prstGeom prst="roundRect">
            <a:avLst/>
          </a:prstGeom>
          <a:solidFill>
            <a:srgbClr val="FFFFCC"/>
          </a:solidFill>
          <a:ln w="3810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384952" y="1484783"/>
            <a:ext cx="353873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04904" y="1495325"/>
            <a:ext cx="353873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537352" y="1637183"/>
            <a:ext cx="353873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03648" y="404354"/>
            <a:ext cx="3239004" cy="794421"/>
          </a:xfrm>
        </p:spPr>
        <p:txBody>
          <a:bodyPr>
            <a:normAutofit fontScale="90000"/>
          </a:bodyPr>
          <a:lstStyle/>
          <a:p>
            <a:pPr algn="thaiDist"/>
            <a:r>
              <a:rPr lang="th-TH" sz="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เหตุผลและความ</a:t>
            </a:r>
            <a:br>
              <a:rPr lang="th-TH" sz="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sz="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จำเป็นในการแก้ไข</a:t>
            </a:r>
            <a:br>
              <a:rPr lang="th-TH" sz="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endParaRPr lang="en-US" sz="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523368" y="1495805"/>
            <a:ext cx="11564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indent="0" algn="ctr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เหตุผล</a:t>
            </a:r>
            <a:endParaRPr lang="th-TH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853210" y="1561892"/>
            <a:ext cx="6749284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พ.ร.บ.เงินทดแทนใช้มา 23 ปี ไม่เคยมีการแก้ไข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มีบทบัญญัติบางประการไม่เหมาะสมกับสภาพการณ์ในปัจจุบัน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ไม่สอดคล้องกับสภาพเศรษฐกิจและสังคมในปัจจุบัน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ลดความเหลื่อมล้ำให้ลูกจ้างได้รับความคุ้มครองอย่างทั่วถึง</a:t>
            </a:r>
            <a:endParaRPr lang="th-TH" sz="2800" b="1" dirty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07504" y="3607877"/>
            <a:ext cx="1840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indent="0" algn="ctr">
              <a:buNone/>
            </a:pPr>
            <a:r>
              <a:rPr lang="th-TH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ความจำเป็น</a:t>
            </a:r>
            <a:endParaRPr lang="th-TH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819354" y="3690272"/>
            <a:ext cx="7249100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ให้ลูกจ้างมีหลักประกันชีวิตที่ดีขึ้น     สร้างความเป็นธรรมให้นายจ้าง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ลดความเหลื่อมล้ำของสังคม	    สร้างโอกาสเข้าถึงบริการของรัฐ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เพิ่มค่ารักษาพยาบาล ค่าทำศพ	    เพิ่มค่าทดแทนเป็น ร้อยละ 70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เพิ่มระยะเวลา เพื่อให้เพียงพอสำหรับการดำรงชีวิต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เสริมสร้างสังคมประเทศชาติให้มีเสถียรภาพ</a:t>
            </a:r>
          </a:p>
          <a:p>
            <a:pPr marL="355600" indent="-246063">
              <a:buFont typeface="Arial" panose="020B0604020202020204" pitchFamily="34" charset="0"/>
              <a:buChar char="•"/>
            </a:pP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สร้างระบบการตรวจสอบกองทุน</a:t>
            </a:r>
            <a:endParaRPr lang="th-TH" sz="2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วงรี 2"/>
          <p:cNvSpPr/>
          <p:nvPr/>
        </p:nvSpPr>
        <p:spPr>
          <a:xfrm>
            <a:off x="5731588" y="3951851"/>
            <a:ext cx="72008" cy="72008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วงรี 13"/>
          <p:cNvSpPr/>
          <p:nvPr/>
        </p:nvSpPr>
        <p:spPr>
          <a:xfrm>
            <a:off x="5731588" y="4389502"/>
            <a:ext cx="72008" cy="72008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วงรี 16"/>
          <p:cNvSpPr/>
          <p:nvPr/>
        </p:nvSpPr>
        <p:spPr>
          <a:xfrm>
            <a:off x="5731588" y="4795262"/>
            <a:ext cx="72008" cy="72008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788024" y="548073"/>
            <a:ext cx="40671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</a:t>
            </a:r>
            <a:endParaRPr lang="th-TH" sz="4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7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1325547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355222" y="2216396"/>
            <a:ext cx="8594340" cy="4456745"/>
          </a:xfrm>
          <a:prstGeom prst="roundRect">
            <a:avLst>
              <a:gd name="adj" fmla="val 6632"/>
            </a:avLst>
          </a:prstGeom>
          <a:solidFill>
            <a:schemeClr val="bg1">
              <a:alpha val="57000"/>
            </a:schemeClr>
          </a:solidFill>
          <a:ln w="76200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16 แฉก 6"/>
          <p:cNvSpPr/>
          <p:nvPr/>
        </p:nvSpPr>
        <p:spPr>
          <a:xfrm>
            <a:off x="2051720" y="333605"/>
            <a:ext cx="5688632" cy="1088699"/>
          </a:xfrm>
          <a:prstGeom prst="star16">
            <a:avLst/>
          </a:prstGeom>
          <a:solidFill>
            <a:srgbClr val="FFFFCC"/>
          </a:solidFill>
          <a:ln>
            <a:solidFill>
              <a:srgbClr val="FFFF99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19944" y="1932768"/>
            <a:ext cx="353873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652392" y="1637183"/>
            <a:ext cx="3538736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55222" y="2348880"/>
            <a:ext cx="8594340" cy="43242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ขยายความคุ้มครองแก่ลูกจ้างของส่วนราชการ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แก้ไข ค่ารักษาพยาบาล / ค่าฟื้นฟู / ค่าทำศพ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แก้ไขอัตราค่าทดแทน เป็นร้อยละ 70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จัดทำรายงานการประเมินสถานะของกองทุน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5. กำหนดคุณสมบัติ และลักษณะต้องห้ามของกรรมการ และกรรมการการแพทย์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6. อำนวยความสะดวกในการแจ้ง / ยื่นแบบรายการ และจ่ายเงินสมทบ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7. แก้ไขอัตราเงินเพิ่ม เหลือร้อยละ 2 และลดการจ่ายเงินเพิ่มเนื่องจากภัยพิบัติ</a:t>
            </a:r>
          </a:p>
          <a:p>
            <a:pPr marL="109728" indent="0">
              <a:spcAft>
                <a:spcPts val="600"/>
              </a:spcAft>
              <a:buNone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8. เพิ่มอำนาจของพนักงานเจ้าหน้าที่ในการค้นสถานที่ หรือยานพาหนะใด ๆ</a:t>
            </a:r>
            <a:endParaRPr lang="th-TH" sz="30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098724" y="333605"/>
            <a:ext cx="770485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สาระสำคัญ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11560" y="1435423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 (ฉบับที่ 2) พ.ศ. 2561</a:t>
            </a:r>
            <a:endParaRPr lang="en-US" sz="4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688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236447"/>
            <a:ext cx="7272808" cy="648072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มาตรา 4 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พระราชบัญญัตินี้ไม่ใช้บังคับ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แก่</a:t>
            </a:r>
            <a:endParaRPr lang="th-TH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98724" y="307256"/>
            <a:ext cx="770485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ขอบเขตการบังคับใช้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187624" y="2996952"/>
            <a:ext cx="7848872" cy="3546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spcBef>
                <a:spcPts val="0"/>
              </a:spcBef>
              <a:buFont typeface="Wingdings 3" charset="2"/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(1) ราชการส่วนกลาง ราชการส่วนภูมิภาค และราชการส่วนท้องถิ่น </a:t>
            </a:r>
          </a:p>
          <a:p>
            <a:pPr marL="109728" indent="0">
              <a:spcBef>
                <a:spcPts val="0"/>
              </a:spcBef>
              <a:buFont typeface="Wingdings 3" charset="2"/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    เฉพาะข้าราชการหรือลูกจ้างประจำ</a:t>
            </a:r>
          </a:p>
          <a:p>
            <a:pPr marL="109728" indent="0">
              <a:spcBef>
                <a:spcPts val="0"/>
              </a:spcBef>
              <a:buFont typeface="Wingdings 3" charset="2"/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(2) รัฐวิสาหกิจตามกฎหมายว่าด้วยแรงงานรัฐวิสาหกิจสัมพันธ์</a:t>
            </a:r>
          </a:p>
          <a:p>
            <a:pPr marL="109728" indent="0">
              <a:spcBef>
                <a:spcPts val="0"/>
              </a:spcBef>
              <a:buFont typeface="Wingdings 3" charset="2"/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(3) รัฐบาลต่างประเทศหรือองค์การระหว่างประเทศ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    สำหรับ</a:t>
            </a:r>
            <a:r>
              <a:rPr lang="th-TH" sz="3600" b="1" dirty="0">
                <a:solidFill>
                  <a:srgbClr val="002060"/>
                </a:solidFill>
              </a:rPr>
              <a:t>ลูกจ้างซึ่ง</a:t>
            </a:r>
            <a:r>
              <a:rPr lang="th-TH" sz="3600" b="1" dirty="0" smtClean="0">
                <a:solidFill>
                  <a:srgbClr val="002060"/>
                </a:solidFill>
              </a:rPr>
              <a:t>มิใช่เป็นการจ้างงานในประเทศ</a:t>
            </a:r>
          </a:p>
          <a:p>
            <a:pPr marL="109728" indent="0">
              <a:spcBef>
                <a:spcPts val="0"/>
              </a:spcBef>
              <a:buFont typeface="Wingdings 3" charset="2"/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(4) นายจ้างอื่นตามที่กำหนดในกฎกระทรวง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1196752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11560" y="1306628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 (ฉบับที่ 2) พ.ศ. 2561</a:t>
            </a:r>
            <a:endParaRPr lang="en-US" sz="4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578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0" y="1196752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2172" y="2204864"/>
            <a:ext cx="8136904" cy="4608512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th-TH" sz="3600" b="1" dirty="0" smtClean="0">
                <a:solidFill>
                  <a:srgbClr val="002060"/>
                </a:solidFill>
              </a:rPr>
              <a:t>ราชการ</a:t>
            </a:r>
            <a:r>
              <a:rPr lang="th-TH" sz="3600" b="1" dirty="0">
                <a:solidFill>
                  <a:srgbClr val="002060"/>
                </a:solidFill>
              </a:rPr>
              <a:t>ส่วนกลาง ราชการส่วนภูมิภาค และราชการส่วนท้องถิ่น </a:t>
            </a:r>
            <a:r>
              <a:rPr lang="th-TH" sz="3600" b="1" dirty="0" smtClean="0">
                <a:solidFill>
                  <a:srgbClr val="002060"/>
                </a:solidFill>
              </a:rPr>
              <a:t>       เฉพาะ</a:t>
            </a:r>
            <a:r>
              <a:rPr lang="th-TH" sz="3600" b="1" dirty="0">
                <a:solidFill>
                  <a:srgbClr val="002060"/>
                </a:solidFill>
              </a:rPr>
              <a:t>ข้าราชการและ</a:t>
            </a:r>
            <a:r>
              <a:rPr lang="th-TH" sz="3600" b="1" dirty="0" smtClean="0">
                <a:solidFill>
                  <a:srgbClr val="002060"/>
                </a:solidFill>
              </a:rPr>
              <a:t>ลูกจ้างประจำ</a:t>
            </a:r>
            <a:endParaRPr lang="th-TH" sz="3600" b="1" dirty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th-TH" sz="3600" b="1" dirty="0" smtClean="0">
                <a:solidFill>
                  <a:srgbClr val="002060"/>
                </a:solidFill>
              </a:rPr>
              <a:t>รัฐวิสาหกิจ</a:t>
            </a:r>
            <a:r>
              <a:rPr lang="th-TH" sz="3600" b="1" dirty="0">
                <a:solidFill>
                  <a:srgbClr val="002060"/>
                </a:solidFill>
              </a:rPr>
              <a:t>ตามกฎหมายว่าด้วยพนักงานรัฐวิสาหกิจ</a:t>
            </a:r>
            <a:r>
              <a:rPr lang="th-TH" sz="3600" b="1" dirty="0" smtClean="0">
                <a:solidFill>
                  <a:srgbClr val="002060"/>
                </a:solidFill>
              </a:rPr>
              <a:t>สัมพันธ์</a:t>
            </a:r>
          </a:p>
          <a:p>
            <a:pPr marL="514350" indent="-514350">
              <a:buAutoNum type="arabicPeriod"/>
            </a:pPr>
            <a:r>
              <a:rPr lang="th-TH" sz="3600" b="1" dirty="0" smtClean="0">
                <a:solidFill>
                  <a:srgbClr val="002060"/>
                </a:solidFill>
              </a:rPr>
              <a:t>รัฐบาล</a:t>
            </a:r>
            <a:r>
              <a:rPr lang="th-TH" sz="3600" b="1" dirty="0">
                <a:solidFill>
                  <a:srgbClr val="002060"/>
                </a:solidFill>
              </a:rPr>
              <a:t>ต่างประเทศหรือองค์การระหว่างประเทศ สำหรับ</a:t>
            </a:r>
            <a:r>
              <a:rPr lang="th-TH" sz="3600" b="1" dirty="0" smtClean="0">
                <a:solidFill>
                  <a:srgbClr val="002060"/>
                </a:solidFill>
              </a:rPr>
              <a:t>ลูกจ้าง     ซึ่ง</a:t>
            </a:r>
            <a:r>
              <a:rPr lang="th-TH" sz="3600" b="1" dirty="0">
                <a:solidFill>
                  <a:srgbClr val="002060"/>
                </a:solidFill>
              </a:rPr>
              <a:t>มิใช่เป็นการจ้างงานใน</a:t>
            </a:r>
            <a:r>
              <a:rPr lang="th-TH" sz="3600" b="1" dirty="0" smtClean="0">
                <a:solidFill>
                  <a:srgbClr val="002060"/>
                </a:solidFill>
              </a:rPr>
              <a:t>ประเทศ</a:t>
            </a:r>
          </a:p>
          <a:p>
            <a:pPr marL="514350" indent="-514350">
              <a:buAutoNum type="arabicPeriod"/>
            </a:pPr>
            <a:r>
              <a:rPr lang="th-TH" sz="3600" b="1" dirty="0" smtClean="0">
                <a:solidFill>
                  <a:srgbClr val="002060"/>
                </a:solidFill>
              </a:rPr>
              <a:t>นายจ้าง</a:t>
            </a:r>
            <a:r>
              <a:rPr lang="th-TH" sz="3600" b="1" dirty="0">
                <a:solidFill>
                  <a:srgbClr val="002060"/>
                </a:solidFill>
              </a:rPr>
              <a:t>อื่นตามที่กำหนดใน</a:t>
            </a:r>
            <a:r>
              <a:rPr lang="th-TH" sz="3600" b="1" dirty="0" smtClean="0">
                <a:solidFill>
                  <a:srgbClr val="002060"/>
                </a:solidFill>
              </a:rPr>
              <a:t>กฎกระทรวง และ</a:t>
            </a:r>
            <a:endParaRPr lang="th-TH" sz="3600" b="1" dirty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th-TH" sz="3600" b="1" dirty="0" smtClean="0">
                <a:solidFill>
                  <a:srgbClr val="002060"/>
                </a:solidFill>
              </a:rPr>
              <a:t>นายจ้าง</a:t>
            </a:r>
            <a:r>
              <a:rPr lang="th-TH" sz="3600" b="1" dirty="0">
                <a:solidFill>
                  <a:srgbClr val="002060"/>
                </a:solidFill>
              </a:rPr>
              <a:t>อื่นที่มีกฎหมายกำหนดยกเว้นไว้เป็นการเฉพาะ </a:t>
            </a:r>
            <a:endParaRPr lang="th-TH" sz="3600" b="1" dirty="0" smtClean="0">
              <a:solidFill>
                <a:srgbClr val="002060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183432" y="442764"/>
            <a:ext cx="7704856" cy="656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นายจ้างที่ไม่อยู่ในข่ายบังคับ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11560" y="1306628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 (ฉบับที่ 2) พ.ศ. 2561</a:t>
            </a:r>
            <a:endParaRPr lang="en-US" sz="4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818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ดาว 24 แฉก 6"/>
          <p:cNvSpPr/>
          <p:nvPr/>
        </p:nvSpPr>
        <p:spPr>
          <a:xfrm>
            <a:off x="730176" y="132008"/>
            <a:ext cx="4506429" cy="1522191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7504" y="3191376"/>
            <a:ext cx="9036496" cy="153376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99592" y="1628800"/>
            <a:ext cx="7848872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2060"/>
                </a:solidFill>
              </a:rPr>
              <a:t>“พระราชบัญญัติ</a:t>
            </a:r>
            <a:r>
              <a:rPr lang="th-TH" sz="3200" b="1" dirty="0">
                <a:solidFill>
                  <a:srgbClr val="002060"/>
                </a:solidFill>
              </a:rPr>
              <a:t>โรงเรียนเอกชน พ.ศ. 2550  มาตรา 86 </a:t>
            </a:r>
            <a:endParaRPr lang="th-TH" sz="3200" b="1" dirty="0" smtClean="0">
              <a:solidFill>
                <a:srgbClr val="002060"/>
              </a:solidFill>
            </a:endParaRPr>
          </a:p>
          <a:p>
            <a:pPr algn="ctr"/>
            <a:r>
              <a:rPr lang="th-TH" sz="3200" b="1" dirty="0" smtClean="0">
                <a:solidFill>
                  <a:srgbClr val="002060"/>
                </a:solidFill>
              </a:rPr>
              <a:t>กำหนดให้ครู </a:t>
            </a:r>
            <a:r>
              <a:rPr lang="th-TH" sz="3200" b="1" dirty="0">
                <a:solidFill>
                  <a:srgbClr val="002060"/>
                </a:solidFill>
              </a:rPr>
              <a:t>ครูใหญ่ และบุคลากรทางการศึกษา </a:t>
            </a:r>
            <a:endParaRPr lang="th-TH" sz="3200" b="1" dirty="0" smtClean="0">
              <a:solidFill>
                <a:srgbClr val="002060"/>
              </a:solidFill>
            </a:endParaRPr>
          </a:p>
          <a:p>
            <a:pPr algn="ctr"/>
            <a:r>
              <a:rPr lang="th-TH" sz="3200" b="1" dirty="0" smtClean="0">
                <a:solidFill>
                  <a:srgbClr val="002060"/>
                </a:solidFill>
              </a:rPr>
              <a:t>ไม่</a:t>
            </a:r>
            <a:r>
              <a:rPr lang="th-TH" sz="3200" b="1" dirty="0">
                <a:solidFill>
                  <a:srgbClr val="002060"/>
                </a:solidFill>
              </a:rPr>
              <a:t>อยู่ในบังคับของกฎหมายว่าด้วยการประกันสังคม และเงิน</a:t>
            </a:r>
            <a:r>
              <a:rPr lang="th-TH" sz="3200" b="1" dirty="0" smtClean="0">
                <a:solidFill>
                  <a:srgbClr val="002060"/>
                </a:solidFill>
              </a:rPr>
              <a:t>ทดแทน”</a:t>
            </a:r>
            <a:endParaRPr lang="th-TH" sz="3200" b="1" dirty="0">
              <a:solidFill>
                <a:srgbClr val="002060"/>
              </a:solidFill>
            </a:endParaRPr>
          </a:p>
          <a:p>
            <a:pPr marL="109728" indent="0" algn="ctr">
              <a:buNone/>
            </a:pPr>
            <a:endParaRPr lang="th-TH" sz="1000" b="1" dirty="0" smtClean="0">
              <a:solidFill>
                <a:srgbClr val="002060"/>
              </a:solidFill>
            </a:endParaRP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FFFF99"/>
                </a:solidFill>
              </a:rPr>
              <a:t>“พระราชบัญญัติ</a:t>
            </a:r>
            <a:r>
              <a:rPr lang="th-TH" sz="3200" b="1" dirty="0">
                <a:solidFill>
                  <a:srgbClr val="FFFF99"/>
                </a:solidFill>
              </a:rPr>
              <a:t>กองทุนฟื้นฟูและพัฒนาเกษตรกร พ.ศ. 2542 มาตรา 7 กำหนดให้กิจการของกองทุนไม่อยู่ในบังคับกฎหมายว่า</a:t>
            </a:r>
            <a:r>
              <a:rPr lang="th-TH" sz="3200" b="1" dirty="0" smtClean="0">
                <a:solidFill>
                  <a:srgbClr val="FFFF99"/>
                </a:solidFill>
              </a:rPr>
              <a:t>ด้วย</a:t>
            </a: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FFFF99"/>
                </a:solidFill>
              </a:rPr>
              <a:t>การ</a:t>
            </a:r>
            <a:r>
              <a:rPr lang="th-TH" sz="3200" b="1" dirty="0">
                <a:solidFill>
                  <a:srgbClr val="FFFF99"/>
                </a:solidFill>
              </a:rPr>
              <a:t>ประกันสังคม และเงิน</a:t>
            </a:r>
            <a:r>
              <a:rPr lang="th-TH" sz="3200" b="1" dirty="0" smtClean="0">
                <a:solidFill>
                  <a:srgbClr val="FFFF99"/>
                </a:solidFill>
              </a:rPr>
              <a:t>ทดแทน”</a:t>
            </a:r>
            <a:endParaRPr lang="th-TH" sz="3200" b="1" dirty="0">
              <a:solidFill>
                <a:srgbClr val="FFFF99"/>
              </a:solidFill>
            </a:endParaRPr>
          </a:p>
          <a:p>
            <a:pPr marL="109728" indent="0" algn="ctr">
              <a:buNone/>
            </a:pPr>
            <a:endParaRPr lang="th-TH" sz="1500" b="1" dirty="0" smtClean="0">
              <a:solidFill>
                <a:srgbClr val="FFFF99"/>
              </a:solidFill>
            </a:endParaRP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7030A0"/>
                </a:solidFill>
              </a:rPr>
              <a:t>“พระราชบัญญัติ</a:t>
            </a:r>
            <a:r>
              <a:rPr lang="th-TH" sz="3200" b="1" dirty="0">
                <a:solidFill>
                  <a:srgbClr val="7030A0"/>
                </a:solidFill>
              </a:rPr>
              <a:t>องค์กรมหาชน พ.ศ. 2542 มาตรา 38 กำหนดว่า </a:t>
            </a:r>
            <a:endParaRPr lang="th-TH" sz="3200" b="1" dirty="0" smtClean="0">
              <a:solidFill>
                <a:srgbClr val="7030A0"/>
              </a:solidFill>
            </a:endParaRP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7030A0"/>
                </a:solidFill>
              </a:rPr>
              <a:t>กิจการ</a:t>
            </a:r>
            <a:r>
              <a:rPr lang="th-TH" sz="3200" b="1" dirty="0">
                <a:solidFill>
                  <a:srgbClr val="7030A0"/>
                </a:solidFill>
              </a:rPr>
              <a:t>ขององค์การมหาชนไม่อยู่ภายใต้บังคับแห่งกฎหมายว่า</a:t>
            </a:r>
            <a:r>
              <a:rPr lang="th-TH" sz="3200" b="1" dirty="0" smtClean="0">
                <a:solidFill>
                  <a:srgbClr val="7030A0"/>
                </a:solidFill>
              </a:rPr>
              <a:t>ด้วย</a:t>
            </a: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7030A0"/>
                </a:solidFill>
              </a:rPr>
              <a:t>การประกันสังคม </a:t>
            </a:r>
            <a:r>
              <a:rPr lang="th-TH" sz="3200" b="1" dirty="0">
                <a:solidFill>
                  <a:srgbClr val="7030A0"/>
                </a:solidFill>
              </a:rPr>
              <a:t>และเงิน</a:t>
            </a:r>
            <a:r>
              <a:rPr lang="th-TH" sz="3200" b="1" dirty="0" smtClean="0">
                <a:solidFill>
                  <a:srgbClr val="7030A0"/>
                </a:solidFill>
              </a:rPr>
              <a:t>ทดแทน</a:t>
            </a:r>
            <a:r>
              <a:rPr lang="th-TH" sz="3200" b="1" dirty="0" smtClean="0">
                <a:solidFill>
                  <a:srgbClr val="7030A0"/>
                </a:solidFill>
              </a:rPr>
              <a:t>”</a:t>
            </a:r>
            <a:endParaRPr lang="th-TH" sz="3200" b="1" dirty="0">
              <a:solidFill>
                <a:srgbClr val="7030A0"/>
              </a:soli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61092" y="1281534"/>
            <a:ext cx="17331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เช่น....</a:t>
            </a:r>
            <a:endParaRPr lang="th-TH" sz="5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206752" y="537082"/>
            <a:ext cx="36952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000" b="1" dirty="0" smtClean="0">
                <a:solidFill>
                  <a:srgbClr val="FF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ที่</a:t>
            </a:r>
            <a:r>
              <a:rPr lang="th-TH" sz="3000" b="1" dirty="0">
                <a:solidFill>
                  <a:srgbClr val="FF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มีกฎหมายกำหนด</a:t>
            </a:r>
            <a:r>
              <a:rPr lang="th-TH" sz="3000" b="1" dirty="0" smtClean="0">
                <a:solidFill>
                  <a:srgbClr val="FF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ยกเว้น</a:t>
            </a:r>
          </a:p>
          <a:p>
            <a:r>
              <a:rPr lang="th-TH" sz="3000" b="1" dirty="0" smtClean="0">
                <a:solidFill>
                  <a:srgbClr val="FF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ไว้</a:t>
            </a:r>
            <a:r>
              <a:rPr lang="th-TH" sz="3000" b="1" dirty="0">
                <a:solidFill>
                  <a:srgbClr val="FF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เป็นการเฉพาะ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397211" y="492828"/>
            <a:ext cx="33978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นายจ้างอื่น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650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107504" y="1340768"/>
            <a:ext cx="9036496" cy="13454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ดาว 24 แฉก 3"/>
          <p:cNvSpPr/>
          <p:nvPr/>
        </p:nvSpPr>
        <p:spPr>
          <a:xfrm>
            <a:off x="251520" y="181500"/>
            <a:ext cx="3024336" cy="13752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5588" y="332656"/>
            <a:ext cx="7776864" cy="1440160"/>
          </a:xfrm>
        </p:spPr>
        <p:txBody>
          <a:bodyPr>
            <a:noAutofit/>
          </a:bodyPr>
          <a:lstStyle/>
          <a:p>
            <a:pPr algn="ctr"/>
            <a:r>
              <a:rPr lang="th-TH" sz="7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 </a:t>
            </a:r>
            <a:r>
              <a:rPr lang="th-TH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ขึ้น</a:t>
            </a:r>
            <a:r>
              <a:rPr lang="th-TH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ทะเบียนนายจ้างและจ่ายเงินสมทบ</a:t>
            </a:r>
            <a:endParaRPr 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2837384"/>
            <a:ext cx="8424936" cy="38319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ประกาศ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กระทรวงแรงงาน เรื่อง ประเภท ขนาดของกิจการ ท้องที่ที่ให้นายจ้างจ่ายเงินสมทบ อัตราเงินสมทบ อัตราเงินฝาก วิธีการประเมิน และการเรียก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เก็บเงิน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สมทบ</a:t>
            </a:r>
          </a:p>
          <a:p>
            <a:pPr marL="109728" indent="0">
              <a:buNone/>
            </a:pPr>
            <a:r>
              <a:rPr lang="th-TH" sz="2800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ข้อ 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4 </a:t>
            </a:r>
            <a:r>
              <a:rPr lang="th-TH" sz="2800" b="1" u="sng" dirty="0">
                <a:solidFill>
                  <a:schemeClr val="accent6">
                    <a:lumMod val="50000"/>
                  </a:schemeClr>
                </a:solidFill>
              </a:rPr>
              <a:t>ให้นายจ้างที่มี</a:t>
            </a:r>
            <a:r>
              <a:rPr lang="th-TH" sz="2800" b="1" u="sng" dirty="0" smtClean="0">
                <a:solidFill>
                  <a:schemeClr val="accent6">
                    <a:lumMod val="50000"/>
                  </a:schemeClr>
                </a:solidFill>
              </a:rPr>
              <a:t>ลูกจ้างท</a:t>
            </a:r>
            <a:r>
              <a:rPr lang="th-TH" sz="2800" b="1" u="sng" dirty="0">
                <a:solidFill>
                  <a:schemeClr val="accent6">
                    <a:lumMod val="50000"/>
                  </a:schemeClr>
                </a:solidFill>
              </a:rPr>
              <a:t>ำ</a:t>
            </a:r>
            <a:r>
              <a:rPr lang="th-TH" sz="2800" b="1" u="sng" dirty="0" smtClean="0">
                <a:solidFill>
                  <a:schemeClr val="accent6">
                    <a:lumMod val="50000"/>
                  </a:schemeClr>
                </a:solidFill>
              </a:rPr>
              <a:t>งาน</a:t>
            </a:r>
            <a:r>
              <a:rPr lang="th-TH" sz="2800" b="1" u="sng" dirty="0">
                <a:solidFill>
                  <a:schemeClr val="accent6">
                    <a:lumMod val="50000"/>
                  </a:schemeClr>
                </a:solidFill>
              </a:rPr>
              <a:t>อยู่ในทุกท้องที่ ทั่วราชอาณาจักรตั้งแต่หนึ่งคนขึ้น</a:t>
            </a:r>
            <a:r>
              <a:rPr lang="th-TH" sz="2800" b="1" u="sng" dirty="0" smtClean="0">
                <a:solidFill>
                  <a:schemeClr val="accent6">
                    <a:lumMod val="50000"/>
                  </a:schemeClr>
                </a:solidFill>
              </a:rPr>
              <a:t>ไป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th-TH" sz="2800" b="1" u="sng" dirty="0" smtClean="0">
                <a:solidFill>
                  <a:schemeClr val="accent6">
                    <a:lumMod val="50000"/>
                  </a:schemeClr>
                </a:solidFill>
              </a:rPr>
              <a:t>มี</a:t>
            </a:r>
            <a:r>
              <a:rPr lang="th-TH" sz="2800" b="1" u="sng" dirty="0">
                <a:solidFill>
                  <a:schemeClr val="accent6">
                    <a:lumMod val="50000"/>
                  </a:schemeClr>
                </a:solidFill>
              </a:rPr>
              <a:t>หน้าที่จ่ายเงินสมทบ</a:t>
            </a:r>
            <a:r>
              <a:rPr lang="th-TH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3600" b="1" i="1" dirty="0">
                <a:solidFill>
                  <a:srgbClr val="FF0000"/>
                </a:solidFill>
              </a:rPr>
              <a:t>เว้นแต่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th-TH" sz="2800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th-TH" sz="2800" b="1" dirty="0" smtClean="0">
                <a:solidFill>
                  <a:srgbClr val="FF0000"/>
                </a:solidFill>
              </a:rPr>
              <a:t>(</a:t>
            </a:r>
            <a:r>
              <a:rPr lang="th-TH" sz="2800" b="1" dirty="0">
                <a:solidFill>
                  <a:srgbClr val="FF0000"/>
                </a:solidFill>
              </a:rPr>
              <a:t>1) นายจ้างที่เป็นบุคคลธรรมดา ซึ่งงานที่</a:t>
            </a:r>
            <a:r>
              <a:rPr lang="th-TH" sz="2800" b="1" dirty="0" smtClean="0">
                <a:solidFill>
                  <a:srgbClr val="FF0000"/>
                </a:solidFill>
              </a:rPr>
              <a:t>ลูกจ้างทำนั้น</a:t>
            </a:r>
            <a:r>
              <a:rPr lang="th-TH" sz="2800" b="1" dirty="0">
                <a:solidFill>
                  <a:srgbClr val="FF0000"/>
                </a:solidFill>
              </a:rPr>
              <a:t>มิได้มีการประกอบธุรกิจรวมอยู่ด้วย</a:t>
            </a:r>
          </a:p>
          <a:p>
            <a:pPr marL="109728" indent="0">
              <a:spcBef>
                <a:spcPts val="0"/>
              </a:spcBef>
              <a:buNone/>
            </a:pPr>
            <a:r>
              <a:rPr lang="th-TH" sz="2800" b="1" dirty="0" smtClean="0">
                <a:solidFill>
                  <a:srgbClr val="FF0000"/>
                </a:solidFill>
              </a:rPr>
              <a:t>    (</a:t>
            </a:r>
            <a:r>
              <a:rPr lang="th-TH" sz="2800" b="1" dirty="0">
                <a:solidFill>
                  <a:srgbClr val="FF0000"/>
                </a:solidFill>
              </a:rPr>
              <a:t>2) นายจ้างที่ประกอบการค้าเร่ การค้าแผง</a:t>
            </a:r>
            <a:r>
              <a:rPr lang="th-TH" sz="2800" b="1" dirty="0" smtClean="0">
                <a:solidFill>
                  <a:srgbClr val="FF0000"/>
                </a:solidFill>
              </a:rPr>
              <a:t>ลอย</a:t>
            </a:r>
          </a:p>
          <a:p>
            <a:pPr marL="109728" indent="0" algn="ctr">
              <a:spcBef>
                <a:spcPts val="0"/>
              </a:spcBef>
              <a:buNone/>
            </a:pPr>
            <a:endParaRPr lang="th-TH" sz="500" b="1" i="1" dirty="0" smtClean="0">
              <a:solidFill>
                <a:srgbClr val="0000FF"/>
              </a:solidFill>
            </a:endParaRPr>
          </a:p>
          <a:p>
            <a:pPr marL="109728" indent="0" algn="ctr">
              <a:spcBef>
                <a:spcPts val="0"/>
              </a:spcBef>
              <a:buNone/>
            </a:pPr>
            <a:r>
              <a:rPr lang="th-TH" sz="2800" b="1" i="1" dirty="0" smtClean="0">
                <a:solidFill>
                  <a:srgbClr val="0000FF"/>
                </a:solidFill>
              </a:rPr>
              <a:t>“ธุรกิจ” </a:t>
            </a:r>
            <a:r>
              <a:rPr lang="th-TH" sz="2800" b="1" i="1" dirty="0">
                <a:solidFill>
                  <a:srgbClr val="0000FF"/>
                </a:solidFill>
              </a:rPr>
              <a:t>หมายความว่า การประกอบกิจการในทางเกษตรกรรม อุตสาหกรรม หัตถกรรม พาณิชย์กรรม การบริการ หรือกิจการอย่างอื่นที่เป็น</a:t>
            </a:r>
            <a:r>
              <a:rPr lang="th-TH" sz="2800" b="1" i="1" dirty="0" smtClean="0">
                <a:solidFill>
                  <a:srgbClr val="0000FF"/>
                </a:solidFill>
              </a:rPr>
              <a:t>การค้า</a:t>
            </a:r>
            <a:r>
              <a:rPr lang="th-TH" sz="2800" b="1" i="1" dirty="0" smtClean="0">
                <a:solidFill>
                  <a:srgbClr val="0000FF"/>
                </a:solidFill>
              </a:rPr>
              <a:t>)</a:t>
            </a:r>
            <a:endParaRPr lang="en-US" sz="2800" b="1" i="1" dirty="0">
              <a:solidFill>
                <a:srgbClr val="0000FF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51520" y="1467740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i="1" dirty="0" smtClean="0">
                <a:solidFill>
                  <a:srgbClr val="FFFF99"/>
                </a:solidFill>
              </a:rPr>
              <a:t>“ให้</a:t>
            </a:r>
            <a:r>
              <a:rPr lang="th-TH" sz="4000" b="1" i="1" dirty="0">
                <a:solidFill>
                  <a:srgbClr val="FFFF99"/>
                </a:solidFill>
              </a:rPr>
              <a:t>นายจ้างซึ่งมีหน้าที่ต้องจ่ายเงินสมทบ ยื่นแบบ</a:t>
            </a:r>
            <a:r>
              <a:rPr lang="th-TH" sz="4000" b="1" i="1" dirty="0" smtClean="0">
                <a:solidFill>
                  <a:srgbClr val="FFFF99"/>
                </a:solidFill>
              </a:rPr>
              <a:t>รายการ</a:t>
            </a:r>
          </a:p>
          <a:p>
            <a:pPr algn="ctr"/>
            <a:r>
              <a:rPr lang="th-TH" sz="4000" b="1" i="1" dirty="0" smtClean="0">
                <a:solidFill>
                  <a:srgbClr val="FFFF99"/>
                </a:solidFill>
              </a:rPr>
              <a:t>ขึ้น</a:t>
            </a:r>
            <a:r>
              <a:rPr lang="th-TH" sz="4000" b="1" i="1" dirty="0">
                <a:solidFill>
                  <a:srgbClr val="FFFF99"/>
                </a:solidFill>
              </a:rPr>
              <a:t>ทะเบียนนายจ้าง </a:t>
            </a:r>
            <a:r>
              <a:rPr lang="th-TH" sz="4000" b="1" i="1" dirty="0" smtClean="0">
                <a:solidFill>
                  <a:srgbClr val="FFFF99"/>
                </a:solidFill>
              </a:rPr>
              <a:t>และ</a:t>
            </a:r>
            <a:r>
              <a:rPr lang="th-TH" sz="4000" b="1" i="1" dirty="0">
                <a:solidFill>
                  <a:srgbClr val="FFFF99"/>
                </a:solidFill>
              </a:rPr>
              <a:t>จ่ายเงินสมทบ ภายใน 30 </a:t>
            </a:r>
            <a:r>
              <a:rPr lang="th-TH" sz="4000" b="1" i="1" dirty="0" smtClean="0">
                <a:solidFill>
                  <a:srgbClr val="FFFF99"/>
                </a:solidFill>
              </a:rPr>
              <a:t>วัน”</a:t>
            </a:r>
            <a:endParaRPr lang="th-TH" sz="4000" b="1" i="1" dirty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44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999598"/>
            <a:ext cx="8301492" cy="468127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อัตราเงินสมทบหลัก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กระทรวงแรงงานมีอำนาจกำหนดอัตราเงินสมทบได้ไม่เกินร้อยละ 5 ของค่าจ้างรายปี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ปัจจุบันอัตราเงินสมทบอยู่ระหว่างร้อยละ 0.2 - 1.0  ขึ้นอยู่กับประเภทความ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เสี่ยง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ของ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   กิจการของนายจ้าง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อัตราเงินสมทบตามค่าประสบการณ์ 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กระทรวงแรงงานมีอำนาจกำหนด การเพิ่ม และลดอัตราเงินสมทบได้ตามอัตราการสูญเสีย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ปัจจุบัน เพิ่มลดได้ไม่เกินร้อยละ 50 ของอัตราหลัก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นายจ้างผู้ใดไม่จ่ายเงินสมทบ หรือ จ่ายเงินสมทบไม่ครบถ้วนภายในกำหนดเวลาต้อง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   จ่ายเงินเพิ่มร้อยละ 2 ต่อเดือน  แต่เงินเพิ่มต้องไม่เกินเงินสมทบที่ค้างชำระ</a:t>
            </a:r>
          </a:p>
          <a:p>
            <a:pPr>
              <a:spcBef>
                <a:spcPts val="0"/>
              </a:spcBef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ในท้องที่ใดที่ประสบภัยพิบัติ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หรือมี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สถานการณ์ฉุกเฉิน รัฐมนตรีมีอำนาจประกาศ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</a:rPr>
              <a:t>    ลดการจ่ายเงินเพิ่มในท้องที่นั้น</a:t>
            </a:r>
          </a:p>
          <a:p>
            <a:pPr>
              <a:spcBef>
                <a:spcPts val="0"/>
              </a:spcBef>
            </a:pP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627784" y="1212242"/>
            <a:ext cx="6516216" cy="63258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260877" y="546705"/>
            <a:ext cx="4612704" cy="656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อัตราเงินสมทบ...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177561" y="1230157"/>
            <a:ext cx="37402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และอัตราเงินเพิ่ม</a:t>
            </a:r>
            <a:endParaRPr lang="en-US" sz="4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2129" y="2185944"/>
            <a:ext cx="8266159" cy="467205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th-TH" sz="3000" b="1" dirty="0">
                <a:solidFill>
                  <a:srgbClr val="FF0000"/>
                </a:solidFill>
              </a:rPr>
              <a:t>“เงินสมทบ” </a:t>
            </a:r>
            <a:r>
              <a:rPr lang="th-TH" sz="3000" b="1" dirty="0">
                <a:solidFill>
                  <a:srgbClr val="002060"/>
                </a:solidFill>
              </a:rPr>
              <a:t>หมายความว่า เงินที่นายจ้างจ่ายสมทบเข้ากองทุนเงินทดแทนเพื่อใช้เป็นเงินทดแทนให้แก่ลูกจ้าง</a:t>
            </a:r>
          </a:p>
          <a:p>
            <a:pPr>
              <a:spcBef>
                <a:spcPts val="600"/>
              </a:spcBef>
            </a:pPr>
            <a:r>
              <a:rPr lang="th-TH" sz="3000" b="1" dirty="0">
                <a:solidFill>
                  <a:srgbClr val="0000FF"/>
                </a:solidFill>
              </a:rPr>
              <a:t>เงินสมทบ </a:t>
            </a:r>
            <a:r>
              <a:rPr lang="en-US" sz="3000" b="1" dirty="0">
                <a:solidFill>
                  <a:srgbClr val="0000FF"/>
                </a:solidFill>
              </a:rPr>
              <a:t>= </a:t>
            </a:r>
            <a:r>
              <a:rPr lang="th-TH" sz="3000" b="1" dirty="0">
                <a:solidFill>
                  <a:srgbClr val="0000FF"/>
                </a:solidFill>
              </a:rPr>
              <a:t>เงินค่าจ้างทั้งปี </a:t>
            </a:r>
            <a:r>
              <a:rPr lang="en-US" sz="3000" b="1" dirty="0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3000" b="1" dirty="0" smtClean="0">
                <a:solidFill>
                  <a:srgbClr val="0000FF"/>
                </a:solidFill>
              </a:rPr>
              <a:t> </a:t>
            </a:r>
            <a:r>
              <a:rPr lang="th-TH" sz="3000" b="1" dirty="0">
                <a:solidFill>
                  <a:srgbClr val="0000FF"/>
                </a:solidFill>
              </a:rPr>
              <a:t>อัตราเงินสมทบ (ร้อยละ 0.2-1.0</a:t>
            </a:r>
            <a:r>
              <a:rPr lang="th-TH" sz="3000" b="1" dirty="0" smtClean="0">
                <a:solidFill>
                  <a:srgbClr val="0000FF"/>
                </a:solidFill>
              </a:rPr>
              <a:t>)</a:t>
            </a:r>
          </a:p>
          <a:p>
            <a:pPr>
              <a:spcBef>
                <a:spcPts val="600"/>
              </a:spcBef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“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</a:rPr>
              <a:t>ภัยพิบัติ”[๓] หมายความว่า อัคคีภัย </a:t>
            </a:r>
            <a:r>
              <a:rPr lang="th-TH" sz="3000" b="1" dirty="0" err="1">
                <a:solidFill>
                  <a:schemeClr val="accent6">
                    <a:lumMod val="50000"/>
                  </a:schemeClr>
                </a:solidFill>
              </a:rPr>
              <a:t>วาต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</a:rPr>
              <a:t>ภัย อุทกภัย หรือธรณีพิบัติภัย ตลอดจนภัยอื่น ๆ ไม่ว่าเกิดจากธรรมชาติหรือมีผู้ทำให้เกิดขึ้น ซึ่งก่อให้เกิดอันตรายแก่ชีวิตหรือร่างกายของประชาชนหรือความเสียหายแก่ทรัพย์สินของประชาชนหรือของรัฐ</a:t>
            </a:r>
          </a:p>
          <a:p>
            <a:pPr>
              <a:spcBef>
                <a:spcPts val="600"/>
              </a:spcBef>
            </a:pPr>
            <a:r>
              <a:rPr lang="th-TH" sz="3000" b="1" dirty="0" smtClean="0">
                <a:solidFill>
                  <a:srgbClr val="7030A0"/>
                </a:solidFill>
              </a:rPr>
              <a:t>นายจ้างจ่ายเงินสมทบล่าช้ากว่าที่กฎหมายกำหนด ต้องจ่ายเงินเพิ่มร้อยละ 2        ต่อเดือน แต่เงินเพิ่มต้องไม่เกินเงินสมทบ</a:t>
            </a:r>
          </a:p>
          <a:p>
            <a:pPr>
              <a:spcBef>
                <a:spcPts val="0"/>
              </a:spcBef>
            </a:pPr>
            <a:r>
              <a:rPr lang="th-TH" sz="3000" b="1" dirty="0">
                <a:solidFill>
                  <a:srgbClr val="00B0F0"/>
                </a:solidFill>
              </a:rPr>
              <a:t>ท้องที่ใดประสบภัยพิบัติ รัฐมนตรีสามารถ</a:t>
            </a:r>
            <a:r>
              <a:rPr lang="th-TH" sz="3000" b="1" dirty="0" smtClean="0">
                <a:solidFill>
                  <a:srgbClr val="00B0F0"/>
                </a:solidFill>
              </a:rPr>
              <a:t>ประกาศลดจำนวนเงินเพิ่ม</a:t>
            </a:r>
            <a:r>
              <a:rPr lang="th-TH" sz="3000" b="1" dirty="0">
                <a:solidFill>
                  <a:srgbClr val="00B0F0"/>
                </a:solidFill>
              </a:rPr>
              <a:t>ไ</a:t>
            </a:r>
            <a:r>
              <a:rPr lang="th-TH" sz="3000" b="1" dirty="0" smtClean="0">
                <a:solidFill>
                  <a:srgbClr val="00B0F0"/>
                </a:solidFill>
              </a:rPr>
              <a:t>ด้</a:t>
            </a:r>
            <a:endParaRPr lang="th-TH" sz="3000" b="1" dirty="0">
              <a:solidFill>
                <a:srgbClr val="00B0F0"/>
              </a:solidFill>
            </a:endParaRPr>
          </a:p>
          <a:p>
            <a:endParaRPr lang="en-US" sz="3000" b="1" dirty="0">
              <a:solidFill>
                <a:srgbClr val="002060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0" y="1196752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183432" y="470703"/>
            <a:ext cx="3460576" cy="656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 คำ</a:t>
            </a:r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นิยาม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11560" y="1306628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FFCC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 (ฉบับที่ 2) พ.ศ. 2561</a:t>
            </a:r>
            <a:endParaRPr lang="en-US" sz="4400" b="1" dirty="0">
              <a:solidFill>
                <a:srgbClr val="FFFFCC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740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0" y="1052735"/>
            <a:ext cx="9129076" cy="70867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ดาว 24 แฉก 3"/>
          <p:cNvSpPr/>
          <p:nvPr/>
        </p:nvSpPr>
        <p:spPr>
          <a:xfrm>
            <a:off x="467544" y="115275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476672"/>
            <a:ext cx="5400600" cy="1280890"/>
          </a:xfrm>
        </p:spPr>
        <p:txBody>
          <a:bodyPr>
            <a:noAutofit/>
          </a:bodyPr>
          <a:lstStyle/>
          <a:p>
            <a:pPr algn="ctr"/>
            <a:r>
              <a:rPr lang="th-TH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ที่</a:t>
            </a:r>
            <a:r>
              <a:rPr lang="th-TH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มีหน้าที่ส่งเงิน</a:t>
            </a:r>
            <a:r>
              <a:rPr lang="th-TH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สมทบ</a:t>
            </a:r>
            <a:br>
              <a:rPr lang="th-TH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sz="4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เข้า</a:t>
            </a:r>
            <a:r>
              <a:rPr lang="th-TH" sz="44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กองทุนเงินทดแทน</a:t>
            </a:r>
            <a:endParaRPr lang="en-US" sz="4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375" y="2060848"/>
            <a:ext cx="8023121" cy="4740346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rgbClr val="002060"/>
                </a:solidFill>
              </a:rPr>
              <a:t>นายจ้างที่มีหน้าที่ส่งเงินสมทบเข้า</a:t>
            </a:r>
            <a:r>
              <a:rPr lang="th-TH" sz="3200" b="1" dirty="0" smtClean="0">
                <a:solidFill>
                  <a:srgbClr val="002060"/>
                </a:solidFill>
              </a:rPr>
              <a:t>กองทุน</a:t>
            </a:r>
            <a:r>
              <a:rPr lang="th-TH" sz="3200" b="1" dirty="0" smtClean="0">
                <a:solidFill>
                  <a:srgbClr val="002060"/>
                </a:solidFill>
              </a:rPr>
              <a:t>เงินทดแทน ได้แก่</a:t>
            </a:r>
            <a:r>
              <a:rPr lang="th-TH" sz="3200" b="1" dirty="0">
                <a:solidFill>
                  <a:srgbClr val="002060"/>
                </a:solidFill>
              </a:rPr>
              <a:t>นายจ้างอื่น</a:t>
            </a:r>
            <a:r>
              <a:rPr lang="th-TH" sz="3200" b="1" dirty="0" smtClean="0">
                <a:solidFill>
                  <a:srgbClr val="002060"/>
                </a:solidFill>
              </a:rPr>
              <a:t>ทั้งหมดที่อยู่ในบังคับ นอกเหนือจาก 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นายจ้าง</a:t>
            </a:r>
            <a:r>
              <a:rPr lang="th-TH" sz="3200" b="1" i="1" u="sng" dirty="0">
                <a:solidFill>
                  <a:srgbClr val="FF0000"/>
                </a:solidFill>
              </a:rPr>
              <a:t>ที่เป็นบุคคลธรรมดา ซึ่ง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งาน   ที่</a:t>
            </a:r>
            <a:r>
              <a:rPr lang="th-TH" sz="3200" b="1" i="1" u="sng" dirty="0">
                <a:solidFill>
                  <a:srgbClr val="FF0000"/>
                </a:solidFill>
              </a:rPr>
              <a:t>ลูกจ้างทำนั้นมิได้มีการประกอบธุรกิจ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ร่วม</a:t>
            </a:r>
            <a:r>
              <a:rPr lang="th-TH" sz="3200" b="1" i="1" u="sng" dirty="0">
                <a:solidFill>
                  <a:srgbClr val="FF0000"/>
                </a:solidFill>
              </a:rPr>
              <a:t>อยู่ด้วย 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และนายจ้าง</a:t>
            </a:r>
            <a:r>
              <a:rPr lang="th-TH" sz="3200" b="1" i="1" u="sng" dirty="0">
                <a:solidFill>
                  <a:srgbClr val="FF0000"/>
                </a:solidFill>
              </a:rPr>
              <a:t>ซึ่งประกอบการค้าเร่ แผง</a:t>
            </a:r>
            <a:r>
              <a:rPr lang="th-TH" sz="3200" b="1" i="1" u="sng" dirty="0" smtClean="0">
                <a:solidFill>
                  <a:srgbClr val="FF0000"/>
                </a:solidFill>
              </a:rPr>
              <a:t>ลอย</a:t>
            </a:r>
            <a:r>
              <a:rPr lang="th-TH" sz="3200" b="1" i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ราชการส่วนกลาง ส่วนภูมิภาค และส่วนท้องถิ่น ยกเว้นในส่วนของข้าราชการและลูกจ้างประจำ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รัฐบาลต่างประเทศ องค์กรระหว่างประเทศ ที่มีการจ้างงานในประเทศไทย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นายจ้างเอกชน ทั้งบุคคลธรรมดา และ นิติบุคคล</a:t>
            </a:r>
          </a:p>
          <a:p>
            <a:endParaRPr lang="th-TH" sz="32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th-TH" sz="3200" b="1" dirty="0">
              <a:solidFill>
                <a:srgbClr val="002060"/>
              </a:solidFill>
            </a:endParaRP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47695" y="400399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21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0" y="620688"/>
            <a:ext cx="9144000" cy="6480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8181521" y="708953"/>
            <a:ext cx="99899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?</a:t>
            </a:r>
            <a:endParaRPr lang="th-TH" sz="13800" i="1" dirty="0">
              <a:solidFill>
                <a:srgbClr val="FFFF9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40" y="620688"/>
            <a:ext cx="9217024" cy="864096"/>
          </a:xfrm>
        </p:spPr>
        <p:txBody>
          <a:bodyPr>
            <a:normAutofit/>
          </a:bodyPr>
          <a:lstStyle/>
          <a:p>
            <a:pPr algn="ctr"/>
            <a:r>
              <a:rPr lang="th-TH" sz="4500" b="1" i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</a:t>
            </a:r>
            <a:r>
              <a:rPr lang="th-TH" sz="29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อยู่ในข่ายบังคับแต่ไม่มีหน้าที่ขึ้นทะเบียนนำส่งเงินสมทบ</a:t>
            </a:r>
            <a:endParaRPr 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08070"/>
            <a:ext cx="8229600" cy="4392488"/>
          </a:xfrm>
        </p:spPr>
        <p:txBody>
          <a:bodyPr>
            <a:normAutofit/>
          </a:bodyPr>
          <a:lstStyle/>
          <a:p>
            <a:r>
              <a:rPr lang="th-TH" sz="3200" b="1" dirty="0">
                <a:solidFill>
                  <a:srgbClr val="002060"/>
                </a:solidFill>
              </a:rPr>
              <a:t>นายจ้างที่ไม่มีหน้าที่ส่งเงินสมทบเข้ากองทุนเงินทดแทนได้แก่ </a:t>
            </a:r>
            <a:r>
              <a:rPr lang="th-TH" sz="3200" b="1" i="1" u="sng" dirty="0">
                <a:solidFill>
                  <a:srgbClr val="0000FF"/>
                </a:solidFill>
              </a:rPr>
              <a:t>นายจ้างที่เป็นบุคคลธรรมดา ซึ่งงานที่ลูกจ้างทำนั้นมิได้มีการประกอบธุรกิจ</a:t>
            </a:r>
            <a:r>
              <a:rPr lang="th-TH" sz="3200" b="1" i="1" u="sng" dirty="0" smtClean="0">
                <a:solidFill>
                  <a:srgbClr val="0000FF"/>
                </a:solidFill>
              </a:rPr>
              <a:t>ร่วม</a:t>
            </a:r>
            <a:r>
              <a:rPr lang="th-TH" sz="3200" b="1" i="1" u="sng" dirty="0">
                <a:solidFill>
                  <a:srgbClr val="0000FF"/>
                </a:solidFill>
              </a:rPr>
              <a:t>อยู่ด้วย และนายจ้างซึ่งประกอบการค้าเร่ แผงลอย</a:t>
            </a:r>
            <a:r>
              <a:rPr lang="th-TH" sz="3200" b="1" i="1" dirty="0">
                <a:solidFill>
                  <a:srgbClr val="0000FF"/>
                </a:solidFill>
              </a:rPr>
              <a:t> </a:t>
            </a:r>
            <a:r>
              <a:rPr lang="th-TH" sz="3200" b="1" dirty="0" smtClean="0">
                <a:solidFill>
                  <a:srgbClr val="002060"/>
                </a:solidFill>
              </a:rPr>
              <a:t>เมื่อ</a:t>
            </a:r>
            <a:r>
              <a:rPr lang="th-TH" sz="3200" b="1" dirty="0">
                <a:solidFill>
                  <a:srgbClr val="002060"/>
                </a:solidFill>
              </a:rPr>
              <a:t>ลูกจ้างเจ็บป่วย ประสบอันตราย ทุพพลภาพ ตาย หรือสูญหาย เนื่องจากการทำงานให้นายจ้าง </a:t>
            </a:r>
            <a:r>
              <a:rPr lang="th-TH" sz="3200" b="1" i="1" u="sng" dirty="0" smtClean="0">
                <a:solidFill>
                  <a:srgbClr val="0000FF"/>
                </a:solidFill>
              </a:rPr>
              <a:t>นายจ้างประเภทนี้ต้อง</a:t>
            </a:r>
            <a:r>
              <a:rPr lang="th-TH" sz="3200" b="1" i="1" u="sng" dirty="0">
                <a:solidFill>
                  <a:srgbClr val="0000FF"/>
                </a:solidFill>
              </a:rPr>
              <a:t>รับผิดชอบจ่ายเงินทดแทนให้ลูกจ้างเอง ตามคำสั่งพนักงาน</a:t>
            </a:r>
            <a:r>
              <a:rPr lang="th-TH" sz="3200" b="1" i="1" u="sng" dirty="0" smtClean="0">
                <a:solidFill>
                  <a:srgbClr val="0000FF"/>
                </a:solidFill>
              </a:rPr>
              <a:t>เจ้าหน้าที่</a:t>
            </a:r>
          </a:p>
          <a:p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นายจ้างที่มีหน้าที่ส่งเงินสมทบเข้ากองทุนเงินทดแทน เมื่อ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ลูกจ้างของ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นายจ้างประเภทนี้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เจ็บป่วย ประสบอันตราย ทุพพลภาพ ตาย หรือสูญหายเนื่องจากการทำงาน </a:t>
            </a:r>
            <a:r>
              <a:rPr lang="th-TH" sz="3200" b="1" i="1" u="sng" dirty="0">
                <a:solidFill>
                  <a:srgbClr val="C00000"/>
                </a:solidFill>
              </a:rPr>
              <a:t>กองทุนเงินทดแทน จะจ่ายเงินทดแทนให้ลูกจ้างแทน</a:t>
            </a:r>
            <a:r>
              <a:rPr lang="th-TH" sz="3200" b="1" i="1" u="sng" dirty="0" smtClean="0">
                <a:solidFill>
                  <a:srgbClr val="C00000"/>
                </a:solidFill>
              </a:rPr>
              <a:t>นายจ้าง</a:t>
            </a:r>
            <a:endParaRPr lang="th-TH" sz="3200" b="1" i="1" u="sng" dirty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89247" y="1391197"/>
            <a:ext cx="81472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นายจ้างมี</a:t>
            </a:r>
            <a:r>
              <a:rPr lang="th-TH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หน้าที่นำส่งเงินสมทบเข้า</a:t>
            </a:r>
            <a:r>
              <a:rPr lang="th-TH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กองทุนต่างกัน</a:t>
            </a:r>
            <a:r>
              <a:rPr lang="th-TH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อย่างไร</a:t>
            </a:r>
            <a:endParaRPr lang="th-TH" sz="30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0044" y="1185994"/>
            <a:ext cx="11272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กับ </a:t>
            </a:r>
            <a:endParaRPr lang="th-TH" sz="5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6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23528" y="2206760"/>
            <a:ext cx="871296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“นายจ้าง” </a:t>
            </a:r>
            <a:r>
              <a:rPr lang="th-TH" sz="4000" b="1" dirty="0">
                <a:solidFill>
                  <a:srgbClr val="002060"/>
                </a:solidFill>
              </a:rPr>
              <a:t>หมายความว่า ผู้ซึ่งตกลงรับลูกจ้างเข้า</a:t>
            </a:r>
            <a:r>
              <a:rPr lang="th-TH" sz="4000" b="1" dirty="0" smtClean="0">
                <a:solidFill>
                  <a:srgbClr val="002060"/>
                </a:solidFill>
              </a:rPr>
              <a:t>ทำงาน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โดย</a:t>
            </a:r>
            <a:r>
              <a:rPr lang="th-TH" sz="4000" b="1" dirty="0">
                <a:solidFill>
                  <a:srgbClr val="002060"/>
                </a:solidFill>
              </a:rPr>
              <a:t>จ่ายค่าจ้างให้ และหมายความรวมถึงผู้ซึ่งได้รับ</a:t>
            </a:r>
            <a:r>
              <a:rPr lang="th-TH" sz="4000" b="1" dirty="0" smtClean="0">
                <a:solidFill>
                  <a:srgbClr val="002060"/>
                </a:solidFill>
              </a:rPr>
              <a:t>มอบหมาย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ให้</a:t>
            </a:r>
            <a:r>
              <a:rPr lang="th-TH" sz="4000" b="1" dirty="0">
                <a:solidFill>
                  <a:srgbClr val="002060"/>
                </a:solidFill>
              </a:rPr>
              <a:t>ทำงานแทนนายจ้าง ในกรณีที่นายจ้างเป็นนิติ</a:t>
            </a:r>
            <a:r>
              <a:rPr lang="th-TH" sz="4000" b="1" dirty="0" smtClean="0">
                <a:solidFill>
                  <a:srgbClr val="002060"/>
                </a:solidFill>
              </a:rPr>
              <a:t>บุคคล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ให้</a:t>
            </a:r>
            <a:r>
              <a:rPr lang="th-TH" sz="4000" b="1" dirty="0">
                <a:solidFill>
                  <a:srgbClr val="002060"/>
                </a:solidFill>
              </a:rPr>
              <a:t>หมายความรวมถึงผู้มีอำนาจกระทำการแทนนิติ</a:t>
            </a:r>
            <a:r>
              <a:rPr lang="th-TH" sz="4000" b="1" dirty="0" smtClean="0">
                <a:solidFill>
                  <a:srgbClr val="002060"/>
                </a:solidFill>
              </a:rPr>
              <a:t>บุคคล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และ</a:t>
            </a:r>
            <a:r>
              <a:rPr lang="th-TH" sz="4000" b="1" dirty="0">
                <a:solidFill>
                  <a:srgbClr val="002060"/>
                </a:solidFill>
              </a:rPr>
              <a:t>ผู้ซึ่งได้รับมอบหมายจากผู้มีอำนาจกระทำการแทนนิติ</a:t>
            </a:r>
            <a:r>
              <a:rPr lang="th-TH" sz="4000" b="1" dirty="0" smtClean="0">
                <a:solidFill>
                  <a:srgbClr val="002060"/>
                </a:solidFill>
              </a:rPr>
              <a:t>บุคคล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ให้</a:t>
            </a:r>
            <a:r>
              <a:rPr lang="th-TH" sz="4000" b="1" dirty="0">
                <a:solidFill>
                  <a:srgbClr val="002060"/>
                </a:solidFill>
              </a:rPr>
              <a:t>ทำการแทน</a:t>
            </a:r>
            <a:r>
              <a:rPr lang="th-TH" sz="4000" b="1" dirty="0" smtClean="0">
                <a:solidFill>
                  <a:srgbClr val="002060"/>
                </a:solidFill>
              </a:rPr>
              <a:t>ด้วย</a:t>
            </a:r>
            <a:endParaRPr lang="th-TH" sz="4000" b="1" dirty="0">
              <a:solidFill>
                <a:srgbClr val="002060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1052735"/>
            <a:ext cx="9129076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24 แฉก 6"/>
          <p:cNvSpPr/>
          <p:nvPr/>
        </p:nvSpPr>
        <p:spPr>
          <a:xfrm>
            <a:off x="2867112" y="404664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447263" y="689788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326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1403648" y="1045276"/>
            <a:ext cx="7725428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24 แฉก 6"/>
          <p:cNvSpPr/>
          <p:nvPr/>
        </p:nvSpPr>
        <p:spPr>
          <a:xfrm>
            <a:off x="2867112" y="6243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35088" y="1278052"/>
            <a:ext cx="8208912" cy="3672408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rgbClr val="002060"/>
                </a:solidFill>
              </a:rPr>
              <a:t>ผู้ที่รับลูกจ้างเข้าทำงานโดยจ่ายค่าจ้าง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ผู้ที่ได้รับมอบหมายให้ทำงานแทนนายจ้าง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ผู้มีอำนาจกระทำการแทนนิติบุคคลมหาชน  เช่น นายกรัฐมนตรี รัฐมนตรีว่าการกระทรวง ทบวง อธิบดี หรือหัวหน้าส่วนราชการที่เรียกชื่อ  อย่างอื่น ที่เทียบเท่ากรม ผู้ว่าราชการจังหวัด นายกเทศมนตรี                นายกองค์การบริหารส่วนจังหวัด นายกองค์การบริหารส่วนตำบล ฯลฯ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ผู้มีอำนาจกระทำการแทนนิติบุคคลเอกชน เช่น กรรมการผู้จัดการ              หุ้นส่วนผู้จัดการ ฯลฯ</a:t>
            </a:r>
          </a:p>
          <a:p>
            <a:r>
              <a:rPr lang="th-TH" sz="3200" b="1" dirty="0" smtClean="0">
                <a:solidFill>
                  <a:srgbClr val="002060"/>
                </a:solidFill>
              </a:rPr>
              <a:t>ผู้ได้รับมอบหมายจากผู้มีอำนาจกระทำการแทนนิติบุคคล                        เช่น รองนายกรัฐมนตรี ปลัดกระทรวง หัวหน้าฝ่าย ฯลฯ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endParaRPr lang="th-TH" sz="3200" b="1" dirty="0">
              <a:solidFill>
                <a:srgbClr val="002060"/>
              </a:solidFill>
            </a:endParaRPr>
          </a:p>
          <a:p>
            <a:endParaRPr lang="en-US" sz="3200" b="1" dirty="0" smtClean="0">
              <a:solidFill>
                <a:srgbClr val="002060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259633" y="347562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ดังนั้น </a:t>
            </a:r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นายจ้างจึงได้แก่.....</a:t>
            </a:r>
            <a:endParaRPr lang="th-TH" sz="60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8016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24 แฉก 6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3713460"/>
            <a:ext cx="7704856" cy="287957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th-TH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ลูกจ้างจึงมีองค์ประกอบดังนี้.....</a:t>
            </a:r>
          </a:p>
          <a:p>
            <a:pPr marL="109728" indent="0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1. ผู้ที่ตกลงทำงานให้นายจ้าง</a:t>
            </a:r>
          </a:p>
          <a:p>
            <a:pPr marL="109728" indent="0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2. เพื่อรับค่าจ้าง</a:t>
            </a:r>
          </a:p>
          <a:p>
            <a:pPr marL="109728" indent="0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3.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งานที่ทำต้องมิใช่งานบ้าน ซึ่งไม่มีการประกอบกิจการร่วมอยู่ด้วย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48222" y="1541416"/>
            <a:ext cx="88204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“ลูกจ้าง” </a:t>
            </a:r>
            <a:r>
              <a:rPr lang="th-TH" sz="4000" b="1" dirty="0">
                <a:solidFill>
                  <a:srgbClr val="002060"/>
                </a:solidFill>
              </a:rPr>
              <a:t>หมายความว่า ผู้ซึ่งทำงานให้นายจ้างโดยรับ</a:t>
            </a:r>
            <a:r>
              <a:rPr lang="th-TH" sz="4000" b="1" dirty="0" smtClean="0">
                <a:solidFill>
                  <a:srgbClr val="002060"/>
                </a:solidFill>
              </a:rPr>
              <a:t>ค่าจ้าง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ไม่</a:t>
            </a:r>
            <a:r>
              <a:rPr lang="th-TH" sz="4000" b="1" dirty="0">
                <a:solidFill>
                  <a:srgbClr val="002060"/>
                </a:solidFill>
              </a:rPr>
              <a:t>ว่าจะเรียกชื่ออย่างไร</a:t>
            </a:r>
            <a:r>
              <a:rPr lang="en-US" sz="4000" b="1" dirty="0">
                <a:solidFill>
                  <a:srgbClr val="002060"/>
                </a:solidFill>
              </a:rPr>
              <a:t> </a:t>
            </a:r>
            <a:r>
              <a:rPr lang="th-TH" sz="4000" b="1" dirty="0">
                <a:solidFill>
                  <a:srgbClr val="002060"/>
                </a:solidFill>
              </a:rPr>
              <a:t>แต่ไม่รวมถึงลูกจ้างซึ่งทำงานเกี่ยวกับงาน</a:t>
            </a:r>
            <a:r>
              <a:rPr lang="th-TH" sz="4000" b="1" dirty="0" smtClean="0">
                <a:solidFill>
                  <a:srgbClr val="002060"/>
                </a:solidFill>
              </a:rPr>
              <a:t>บ้าน</a:t>
            </a:r>
          </a:p>
          <a:p>
            <a:pPr algn="ctr"/>
            <a:r>
              <a:rPr lang="th-TH" sz="4000" b="1" dirty="0" smtClean="0">
                <a:solidFill>
                  <a:srgbClr val="002060"/>
                </a:solidFill>
              </a:rPr>
              <a:t>อัน</a:t>
            </a:r>
            <a:r>
              <a:rPr lang="th-TH" sz="4000" b="1" dirty="0">
                <a:solidFill>
                  <a:srgbClr val="002060"/>
                </a:solidFill>
              </a:rPr>
              <a:t>มิได้มีการประกอบธุรกิจ</a:t>
            </a:r>
            <a:r>
              <a:rPr lang="th-TH" sz="4000" b="1" dirty="0" smtClean="0">
                <a:solidFill>
                  <a:srgbClr val="002060"/>
                </a:solidFill>
              </a:rPr>
              <a:t>ร่วม</a:t>
            </a:r>
            <a:r>
              <a:rPr lang="th-TH" sz="4000" b="1" dirty="0">
                <a:solidFill>
                  <a:srgbClr val="002060"/>
                </a:solidFill>
              </a:rPr>
              <a:t>อยู่ด้วย</a:t>
            </a:r>
          </a:p>
        </p:txBody>
      </p:sp>
    </p:spTree>
    <p:extLst>
      <p:ext uri="{BB962C8B-B14F-4D97-AF65-F5344CB8AC3E}">
        <p14:creationId xmlns:p14="http://schemas.microsoft.com/office/powerpoint/2010/main" val="7063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0" y="6082538"/>
            <a:ext cx="9144000" cy="5040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630322"/>
            <a:ext cx="8352928" cy="4967030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en-U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</a:t>
            </a:r>
            <a:r>
              <a:rPr lang="th-TH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การจ้างแรงงาน</a:t>
            </a:r>
            <a:r>
              <a:rPr lang="en-U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”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th-TH" sz="3600" b="1" dirty="0" smtClean="0">
                <a:solidFill>
                  <a:srgbClr val="002060"/>
                </a:solidFill>
              </a:rPr>
              <a:t>อันว่าจ้างแรงงานนั้น คือสัญญา       ซึ่งบุคคลคนหนึ่งเรียกว่าลูกจ้างตกลงจะทำงานให้แก่บุคคลอีกคนหนึ่ง เรียกว่านายจ้าง และนายจ้างตกลงจะให้สินจ้างตลอดเวลาที่ทำงานให้   </a:t>
            </a:r>
          </a:p>
          <a:p>
            <a:pPr marL="109728" indent="0" algn="ctr">
              <a:buNone/>
            </a:pPr>
            <a:r>
              <a:rPr 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</a:t>
            </a:r>
            <a:r>
              <a:rPr lang="th-TH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การจ้างทำของ</a:t>
            </a:r>
            <a:r>
              <a:rPr lang="en-US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”</a:t>
            </a:r>
            <a:r>
              <a:rPr lang="th-TH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อันว่าการจ้างทำของนั้น  คือสัญญา      ซึ่งบุคคลคนหนึ่งเรียกว่าผู้รับจ้าง  ตกลงรับจะทำการงานสิ่งหนึ่งสิ่งใด    จนสำเร็จให้แก่บุคคลอีกคนหนึ่ง เรียกว่าผู้ว่าจ้าง และผู้ว่าจ้างตกลง       จะให้สินจ้างเพื่อผลสำเร็จแห่งการที่ทำนั้น</a:t>
            </a:r>
          </a:p>
          <a:p>
            <a:pPr marL="109728" indent="0" algn="ctr">
              <a:buNone/>
            </a:pPr>
            <a:r>
              <a:rPr lang="th-TH" sz="3600" b="1" dirty="0" smtClean="0">
                <a:solidFill>
                  <a:srgbClr val="FFFFCC"/>
                </a:solidFill>
              </a:rPr>
              <a:t>(ประมวลกฎหมายแพ่งและพาณิชย์  ม.575  ม.587)</a:t>
            </a:r>
            <a:endParaRPr lang="en-US" sz="3600" b="1" dirty="0">
              <a:solidFill>
                <a:srgbClr val="FFFFCC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301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6484" y="2492896"/>
            <a:ext cx="8517516" cy="45086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ไม่ถือเป็นการจ้างลูกจ้างของส่วนราชการ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เป็นการจ้างทำของ  ไม่ถือเป็นการจ้างแรงงาน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ไม่มีนิติสัมพันธ์ในฐานะ “นายจ้าง - ลูกจ้าง”</a:t>
            </a:r>
            <a:endParaRPr lang="en-US" sz="36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มุ่งผลสำเร็จของงานที่จ้างภายในระยะเวลาที่กำหนด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ผู้ว่าจ้างไม่มีอำนาจควบคุมบังคับบัญชาหรือสั่งการในงานที่ทำแต่มีอำนาจตรวจตรางาน  และสั่งให้ปรับปรุงแก้ไขเมื่องานผิดพลาดบกพร่อง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6480" y="1196752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209912" y="470703"/>
            <a:ext cx="7704856" cy="656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การจ้างเหมาบริการ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38040" y="1306628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FFFFCC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กรณีจ้างบุคคลธรรมดา (ส่วนราชการ)</a:t>
            </a:r>
            <a:endParaRPr lang="en-US" sz="4400" b="1" dirty="0">
              <a:solidFill>
                <a:srgbClr val="FFFFCC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948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755576" y="2420496"/>
            <a:ext cx="8064896" cy="367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ผู้รับจ้างไม่ต้องอยู่ในภายใต้ระเบียบข้อบังคับที่ลูกจ้างของส่วนราชการถือปฏิบัติ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จ่ายค่าจ้างตามข้อตกลงหรือสัญญาจ้าง และคณะกรรมการตรวจรับงานแล้ว</a:t>
            </a:r>
          </a:p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ผู้รับจ้างมีฐานะเป็นผู้รับจ้างทำของตามระเบียบ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กระทรวงการคลัง    ว่า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ด้วยการจัดซื้อจัดจ้างและการบริหารพัสดุภาครัฐ พ.ศ. 2560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6480" y="1196752"/>
            <a:ext cx="9129076" cy="766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209912" y="470703"/>
            <a:ext cx="7704856" cy="656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การจ้างเหมาบริการ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38040" y="1306628"/>
            <a:ext cx="8276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solidFill>
                  <a:srgbClr val="FFFFCC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กรณีจ้างบุคคลธรรมดา (ส่วนราชการ)</a:t>
            </a:r>
            <a:endParaRPr lang="en-US" sz="4400" b="1" dirty="0">
              <a:solidFill>
                <a:srgbClr val="FFFFCC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93196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58472" y="1990427"/>
            <a:ext cx="824307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“ค่าจ้าง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” </a:t>
            </a:r>
            <a:r>
              <a:rPr lang="th-TH" sz="3600" b="1" dirty="0">
                <a:solidFill>
                  <a:srgbClr val="002060"/>
                </a:solidFill>
              </a:rPr>
              <a:t>หมายความว่า เงินทุกประเภทที่นายจ้างจ่ายให้แก่ลูกจ้างเป็นค่าตอบแทนการทำงานในวันและเวลาทำงานปกติไม่ว่าจะคำนวณตามระยะเวลา หรือคำนวณตามผลงานที่ลูกจ้างทำได้ และ</a:t>
            </a:r>
            <a:r>
              <a:rPr lang="th-TH" sz="3600" b="1" dirty="0" smtClean="0">
                <a:solidFill>
                  <a:srgbClr val="002060"/>
                </a:solidFill>
              </a:rPr>
              <a:t>ให้     หมายความ</a:t>
            </a:r>
            <a:r>
              <a:rPr lang="th-TH" sz="3600" b="1" dirty="0">
                <a:solidFill>
                  <a:srgbClr val="002060"/>
                </a:solidFill>
              </a:rPr>
              <a:t>รวมถึงเงินที่นายจ้างจ่ายให้แก่ลูกจ้างในวันหยุดและวัน</a:t>
            </a:r>
            <a:r>
              <a:rPr lang="th-TH" sz="3600" b="1" dirty="0" smtClean="0">
                <a:solidFill>
                  <a:srgbClr val="002060"/>
                </a:solidFill>
              </a:rPr>
              <a:t>ลา    ซึ่ง</a:t>
            </a:r>
            <a:r>
              <a:rPr lang="th-TH" sz="3600" b="1" dirty="0">
                <a:solidFill>
                  <a:srgbClr val="002060"/>
                </a:solidFill>
              </a:rPr>
              <a:t>ลูกจ้างไม่ได้ทำงานด้วย  ทั้งนี้ ไม่ว่าจะกำหนด </a:t>
            </a:r>
            <a:r>
              <a:rPr lang="th-TH" sz="3600" b="1" dirty="0" smtClean="0">
                <a:solidFill>
                  <a:srgbClr val="002060"/>
                </a:solidFill>
              </a:rPr>
              <a:t>คำนวณ หรือจ่าย</a:t>
            </a:r>
          </a:p>
          <a:p>
            <a:pPr algn="ctr"/>
            <a:r>
              <a:rPr lang="th-TH" sz="3600" b="1" dirty="0" smtClean="0">
                <a:solidFill>
                  <a:srgbClr val="002060"/>
                </a:solidFill>
              </a:rPr>
              <a:t>ใน</a:t>
            </a:r>
            <a:r>
              <a:rPr lang="th-TH" sz="3600" b="1" dirty="0">
                <a:solidFill>
                  <a:srgbClr val="002060"/>
                </a:solidFill>
              </a:rPr>
              <a:t>ลักษณะใดหรือโดยวิธีการใด </a:t>
            </a:r>
            <a:r>
              <a:rPr lang="th-TH" sz="3600" b="1" dirty="0" smtClean="0">
                <a:solidFill>
                  <a:srgbClr val="002060"/>
                </a:solidFill>
              </a:rPr>
              <a:t>และ</a:t>
            </a:r>
            <a:r>
              <a:rPr lang="th-TH" sz="3600" b="1" dirty="0">
                <a:solidFill>
                  <a:srgbClr val="002060"/>
                </a:solidFill>
              </a:rPr>
              <a:t>ไม่ว่าจะเรียกชื่ออย่างไร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336214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363806" y="2204864"/>
            <a:ext cx="7453336" cy="3384376"/>
          </a:xfrm>
        </p:spPr>
        <p:txBody>
          <a:bodyPr>
            <a:noAutofit/>
          </a:bodyPr>
          <a:lstStyle/>
          <a:p>
            <a:pPr marL="623888" indent="-623888">
              <a:buFont typeface="Wingdings" panose="05000000000000000000" pitchFamily="2" charset="2"/>
              <a:buChar char="Ø"/>
            </a:pPr>
            <a:r>
              <a:rPr lang="th-TH" sz="4800" b="1" dirty="0" smtClean="0">
                <a:solidFill>
                  <a:srgbClr val="002060"/>
                </a:solidFill>
              </a:rPr>
              <a:t>เงินทุกประเภทที่นายจ้างจ่ายให้ลูกจ้าง</a:t>
            </a:r>
          </a:p>
          <a:p>
            <a:pPr marL="623888" indent="-623888">
              <a:buFont typeface="Wingdings" panose="05000000000000000000" pitchFamily="2" charset="2"/>
              <a:buChar char="Ø"/>
            </a:pPr>
            <a:r>
              <a:rPr lang="th-TH" sz="4800" b="1" dirty="0" smtClean="0">
                <a:solidFill>
                  <a:srgbClr val="002060"/>
                </a:solidFill>
              </a:rPr>
              <a:t>ตอบแทนการทำงานในวันเวลาทำงานปกติ</a:t>
            </a:r>
          </a:p>
          <a:p>
            <a:pPr marL="623888" indent="-623888">
              <a:buFont typeface="Wingdings" panose="05000000000000000000" pitchFamily="2" charset="2"/>
              <a:buChar char="Ø"/>
            </a:pPr>
            <a:r>
              <a:rPr lang="th-TH" sz="4800" b="1" dirty="0" smtClean="0">
                <a:solidFill>
                  <a:srgbClr val="002060"/>
                </a:solidFill>
              </a:rPr>
              <a:t>รวมถึงเงินที่นายจ้างจ่ายให้ลูกจ้างในวันหยุด  และวันลาด้วย</a:t>
            </a:r>
            <a:endParaRPr lang="th-TH" sz="4800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17359" y="404664"/>
            <a:ext cx="739978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7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“ค่าจ้าง”</a:t>
            </a:r>
            <a:r>
              <a:rPr lang="th-TH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มี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องค์ประกอบดังนี้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 flipV="1">
            <a:off x="4499992" y="1249329"/>
            <a:ext cx="4629084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1441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ดาว 24 แฉก 6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068" y="1746226"/>
            <a:ext cx="8445396" cy="1682773"/>
          </a:xfrm>
        </p:spPr>
        <p:txBody>
          <a:bodyPr>
            <a:noAutofit/>
          </a:bodyPr>
          <a:lstStyle/>
          <a:p>
            <a:pPr marL="109728" indent="0" algn="ctr">
              <a:buNone/>
            </a:pPr>
            <a:r>
              <a:rPr lang="th-TH" sz="5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</a:t>
            </a:r>
            <a:r>
              <a:rPr lang="th-TH" sz="5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เงินทดแทน” </a:t>
            </a:r>
            <a:r>
              <a:rPr lang="th-TH" sz="4000" b="1" dirty="0">
                <a:solidFill>
                  <a:srgbClr val="002060"/>
                </a:solidFill>
              </a:rPr>
              <a:t>หมายความว่า เงินที่จ่ายเป็นค่าทดแทน </a:t>
            </a:r>
            <a:r>
              <a:rPr lang="th-TH" sz="4000" b="1" dirty="0" smtClean="0">
                <a:solidFill>
                  <a:srgbClr val="002060"/>
                </a:solidFill>
              </a:rPr>
              <a:t>    ค่า</a:t>
            </a:r>
            <a:r>
              <a:rPr lang="th-TH" sz="4000" b="1" dirty="0">
                <a:solidFill>
                  <a:srgbClr val="002060"/>
                </a:solidFill>
              </a:rPr>
              <a:t>รักษาพยาบาล </a:t>
            </a:r>
            <a:r>
              <a:rPr lang="th-TH" sz="4000" b="1" dirty="0" smtClean="0">
                <a:solidFill>
                  <a:srgbClr val="002060"/>
                </a:solidFill>
              </a:rPr>
              <a:t> ค่า</a:t>
            </a:r>
            <a:r>
              <a:rPr lang="th-TH" sz="4000" b="1" dirty="0">
                <a:solidFill>
                  <a:srgbClr val="002060"/>
                </a:solidFill>
              </a:rPr>
              <a:t>ฟื้นฟูสมรรถภาพในการทำงาน </a:t>
            </a:r>
            <a:endParaRPr lang="th-TH" sz="4000" b="1" dirty="0" smtClean="0">
              <a:solidFill>
                <a:srgbClr val="002060"/>
              </a:solidFill>
            </a:endParaRPr>
          </a:p>
          <a:p>
            <a:pPr marL="109728" indent="0" algn="ctr"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rgbClr val="002060"/>
                </a:solidFill>
              </a:rPr>
              <a:t>และ</a:t>
            </a:r>
            <a:r>
              <a:rPr lang="th-TH" sz="4000" b="1" dirty="0">
                <a:solidFill>
                  <a:srgbClr val="002060"/>
                </a:solidFill>
              </a:rPr>
              <a:t>ค่าทำ</a:t>
            </a:r>
            <a:r>
              <a:rPr lang="th-TH" sz="4000" b="1" dirty="0" smtClean="0">
                <a:solidFill>
                  <a:srgbClr val="002060"/>
                </a:solidFill>
              </a:rPr>
              <a:t>ศพ</a:t>
            </a:r>
            <a:endParaRPr lang="th-TH" sz="4000" b="1" dirty="0"/>
          </a:p>
          <a:p>
            <a:pPr algn="ctr"/>
            <a:endParaRPr lang="th-TH" sz="4000" b="1" dirty="0"/>
          </a:p>
          <a:p>
            <a:pPr algn="ctr"/>
            <a:endParaRPr lang="th-TH" sz="4000" b="1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267744" y="3933056"/>
            <a:ext cx="57606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728" indent="0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เงิน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ทดแทนมี 4 ประเภท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ดังนี้....</a:t>
            </a:r>
            <a:endParaRPr lang="th-TH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624078" indent="-514350"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ค่า</a:t>
            </a:r>
            <a:r>
              <a:rPr lang="th-TH" sz="3200" b="1" dirty="0">
                <a:solidFill>
                  <a:srgbClr val="002060"/>
                </a:solidFill>
              </a:rPr>
              <a:t>ทดแทน </a:t>
            </a:r>
            <a:r>
              <a:rPr lang="th-TH" sz="3200" b="1" dirty="0" smtClean="0">
                <a:solidFill>
                  <a:srgbClr val="002060"/>
                </a:solidFill>
              </a:rPr>
              <a:t>  		    </a:t>
            </a:r>
          </a:p>
          <a:p>
            <a:pPr marL="624078" indent="-514350"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ค่า</a:t>
            </a:r>
            <a:r>
              <a:rPr lang="th-TH" sz="3200" b="1" dirty="0">
                <a:solidFill>
                  <a:srgbClr val="002060"/>
                </a:solidFill>
              </a:rPr>
              <a:t>รักษาพยาบาล </a:t>
            </a:r>
          </a:p>
          <a:p>
            <a:pPr marL="624078" indent="-514350"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ค่า</a:t>
            </a:r>
            <a:r>
              <a:rPr lang="th-TH" sz="3200" b="1" dirty="0">
                <a:solidFill>
                  <a:srgbClr val="002060"/>
                </a:solidFill>
              </a:rPr>
              <a:t>ฟื้นฟูสมรรถภาพในการทำงาน </a:t>
            </a:r>
            <a:r>
              <a:rPr lang="th-TH" sz="3200" b="1" dirty="0" smtClean="0">
                <a:solidFill>
                  <a:srgbClr val="002060"/>
                </a:solidFill>
              </a:rPr>
              <a:t>		</a:t>
            </a:r>
          </a:p>
          <a:p>
            <a:pPr marL="624078" indent="-514350"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ค่า</a:t>
            </a:r>
            <a:r>
              <a:rPr lang="th-TH" sz="3200" b="1" dirty="0">
                <a:solidFill>
                  <a:srgbClr val="002060"/>
                </a:solidFill>
              </a:rPr>
              <a:t>ทำศพ</a:t>
            </a:r>
            <a:endParaRPr lang="th-TH" sz="3200" b="1" dirty="0"/>
          </a:p>
        </p:txBody>
      </p:sp>
    </p:spTree>
    <p:extLst>
      <p:ext uri="{BB962C8B-B14F-4D97-AF65-F5344CB8AC3E}">
        <p14:creationId xmlns:p14="http://schemas.microsoft.com/office/powerpoint/2010/main" val="31667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67544" y="1741434"/>
            <a:ext cx="84969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“ประสบอันตราย” </a:t>
            </a:r>
            <a:r>
              <a:rPr lang="th-TH" sz="3200" b="1" dirty="0">
                <a:solidFill>
                  <a:srgbClr val="002060"/>
                </a:solidFill>
              </a:rPr>
              <a:t>หมายความว่า การที่ลูกจ้างได้รับอันตรายแก่กายหรือผลกระทบแก่จิตใจ หรือถึงแก่ความตายเนื่องจากการทำงานหรือป้องกันรักษาประโยชน์ให้แก่นายจ้างหรือตามคำสั่งของนายจ้าง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19572" y="3443506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“เจ็บป่วย”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หมายความว่า การที่ลูกจ้างเจ็บป่วยหรือถึงแก่ความตายด้วยโรคซึ่งเกิดขึ้นตามลักษณะหรือสภาพของงานหรือเนื่องจากการทำงาน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467544" y="4941168"/>
            <a:ext cx="801809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“สูญเสีย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สมรรถภาพ” </a:t>
            </a:r>
            <a:r>
              <a:rPr lang="th-TH" sz="3200" b="1" dirty="0">
                <a:solidFill>
                  <a:srgbClr val="002060"/>
                </a:solidFill>
              </a:rPr>
              <a:t>หมายความว่า การสูญเสียอวัยวะ</a:t>
            </a:r>
            <a:r>
              <a:rPr lang="th-TH" sz="3200" b="1" dirty="0" smtClean="0">
                <a:solidFill>
                  <a:srgbClr val="002060"/>
                </a:solidFill>
              </a:rPr>
              <a:t>หรือ         การ</a:t>
            </a:r>
            <a:r>
              <a:rPr lang="th-TH" sz="3200" b="1" dirty="0">
                <a:solidFill>
                  <a:srgbClr val="002060"/>
                </a:solidFill>
              </a:rPr>
              <a:t>สูญเสียสมรรถภาพในการทำงานของร่างกายหรือจิตใจภายหลัง</a:t>
            </a:r>
            <a:r>
              <a:rPr lang="th-TH" sz="3200" b="1" dirty="0" smtClean="0">
                <a:solidFill>
                  <a:srgbClr val="002060"/>
                </a:solidFill>
              </a:rPr>
              <a:t>การ      รักษา</a:t>
            </a:r>
            <a:r>
              <a:rPr lang="th-TH" sz="3200" b="1" dirty="0">
                <a:solidFill>
                  <a:srgbClr val="002060"/>
                </a:solidFill>
              </a:rPr>
              <a:t>ด้วยวิธีทางการแพทย์สิ้นสุดแล้ว</a:t>
            </a:r>
          </a:p>
        </p:txBody>
      </p:sp>
    </p:spTree>
    <p:extLst>
      <p:ext uri="{BB962C8B-B14F-4D97-AF65-F5344CB8AC3E}">
        <p14:creationId xmlns:p14="http://schemas.microsoft.com/office/powerpoint/2010/main" val="124048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11560" y="1861891"/>
            <a:ext cx="8136904" cy="482453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h-TH" sz="4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“สูญหาย” </a:t>
            </a:r>
            <a:r>
              <a:rPr lang="th-TH" sz="4300" b="1" dirty="0">
                <a:solidFill>
                  <a:srgbClr val="002060"/>
                </a:solidFill>
              </a:rPr>
              <a:t>หมายความว่า </a:t>
            </a:r>
            <a:r>
              <a:rPr lang="th-TH" sz="4300" b="1" dirty="0">
                <a:solidFill>
                  <a:schemeClr val="accent6">
                    <a:lumMod val="50000"/>
                  </a:schemeClr>
                </a:solidFill>
              </a:rPr>
              <a:t>การที่ลูกจ้างหายไปในระหว่างทำงานหรือปฏิบัติตามคำสั่งของนายจ้างซึ่งมีเหตุอันควรเชื่อว่าลูกจ้างถึงแก่ความตายเพราะประสบเหตุอันตรายที่</a:t>
            </a:r>
            <a:r>
              <a:rPr lang="th-TH" sz="4300" b="1" dirty="0" smtClean="0">
                <a:solidFill>
                  <a:schemeClr val="accent6">
                    <a:lumMod val="50000"/>
                  </a:schemeClr>
                </a:solidFill>
              </a:rPr>
              <a:t>เกิดขึ้น        ใน</a:t>
            </a:r>
            <a:r>
              <a:rPr lang="th-TH" sz="4300" b="1" dirty="0">
                <a:solidFill>
                  <a:schemeClr val="accent6">
                    <a:lumMod val="50000"/>
                  </a:schemeClr>
                </a:solidFill>
              </a:rPr>
              <a:t>ระหว่างทำงานหรือปฏิบัติตามคำสั่งของนายจ้าง</a:t>
            </a:r>
            <a:r>
              <a:rPr lang="th-TH" sz="4300" b="1" dirty="0" smtClean="0">
                <a:solidFill>
                  <a:schemeClr val="accent6">
                    <a:lumMod val="50000"/>
                  </a:schemeClr>
                </a:solidFill>
              </a:rPr>
              <a:t>นั้น</a:t>
            </a:r>
          </a:p>
          <a:p>
            <a:pPr marL="0" indent="0" algn="ctr">
              <a:buNone/>
            </a:pPr>
            <a:r>
              <a:rPr lang="th-TH" sz="4300" b="1" dirty="0" smtClean="0">
                <a:solidFill>
                  <a:srgbClr val="7030A0"/>
                </a:solidFill>
              </a:rPr>
              <a:t>รวม</a:t>
            </a:r>
            <a:r>
              <a:rPr lang="th-TH" sz="4300" b="1" dirty="0">
                <a:solidFill>
                  <a:srgbClr val="7030A0"/>
                </a:solidFill>
              </a:rPr>
              <a:t>ตลอดถึงการที่ลูกจ้างหายไปในระหว่างเดินทางโดยพาหนะทางบก ทางอากาศ หรือทางน้ำ เพื่อไปทำงานให้นายจ้างซึ่งมีเหตุอันควรเชื่อว่าพาหนะนั้นได้ประสบเหตุอันตรายและ</a:t>
            </a:r>
            <a:r>
              <a:rPr lang="th-TH" sz="4300" b="1" dirty="0" smtClean="0">
                <a:solidFill>
                  <a:srgbClr val="7030A0"/>
                </a:solidFill>
              </a:rPr>
              <a:t>ลูกจ้าง       ถึง</a:t>
            </a:r>
            <a:r>
              <a:rPr lang="th-TH" sz="4300" b="1" dirty="0">
                <a:solidFill>
                  <a:srgbClr val="7030A0"/>
                </a:solidFill>
              </a:rPr>
              <a:t>แก่ความตาย </a:t>
            </a:r>
            <a:r>
              <a:rPr lang="th-TH" sz="4300" b="1" dirty="0" smtClean="0">
                <a:solidFill>
                  <a:srgbClr val="7030A0"/>
                </a:solidFill>
              </a:rPr>
              <a:t>ทั้งนี้ </a:t>
            </a:r>
            <a:r>
              <a:rPr lang="th-TH" sz="4300" b="1" dirty="0">
                <a:solidFill>
                  <a:srgbClr val="7030A0"/>
                </a:solidFill>
              </a:rPr>
              <a:t>เป็นระยะเวลาไม่น้อยกว่าหนึ่งร้อยยี่สิบวันนับแต่วันที่เกิดเหตุนั้น</a:t>
            </a:r>
          </a:p>
          <a:p>
            <a:endParaRPr lang="en-US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1383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699471"/>
            <a:ext cx="8136904" cy="480719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h-TH" sz="43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“ค่าทดแทน” </a:t>
            </a:r>
            <a:r>
              <a:rPr lang="th-TH" sz="3800" b="1" dirty="0">
                <a:solidFill>
                  <a:schemeClr val="accent6">
                    <a:lumMod val="50000"/>
                  </a:schemeClr>
                </a:solidFill>
              </a:rPr>
              <a:t>หมายความว่า เงินที่จ่ายให้ลูกจ้างหรือผู้มี</a:t>
            </a:r>
            <a:r>
              <a:rPr lang="th-TH" sz="3800" b="1" dirty="0" smtClean="0">
                <a:solidFill>
                  <a:schemeClr val="accent6">
                    <a:lumMod val="50000"/>
                  </a:schemeClr>
                </a:solidFill>
              </a:rPr>
              <a:t>สิทธิ        ตาม</a:t>
            </a:r>
            <a:r>
              <a:rPr lang="th-TH" sz="3800" b="1" dirty="0">
                <a:solidFill>
                  <a:schemeClr val="accent6">
                    <a:lumMod val="50000"/>
                  </a:schemeClr>
                </a:solidFill>
              </a:rPr>
              <a:t>มาตรา </a:t>
            </a:r>
            <a:r>
              <a:rPr lang="th-TH" sz="3800" b="1" dirty="0" smtClean="0">
                <a:solidFill>
                  <a:schemeClr val="accent6">
                    <a:lumMod val="50000"/>
                  </a:schemeClr>
                </a:solidFill>
              </a:rPr>
              <a:t>20 </a:t>
            </a:r>
            <a:r>
              <a:rPr lang="th-TH" sz="3800" b="1" dirty="0">
                <a:solidFill>
                  <a:schemeClr val="accent6">
                    <a:lumMod val="50000"/>
                  </a:schemeClr>
                </a:solidFill>
              </a:rPr>
              <a:t>สำหรับการประสบอันตรายหรือเจ็บป่วยหรือสูญ</a:t>
            </a:r>
            <a:r>
              <a:rPr lang="th-TH" sz="3800" b="1" dirty="0" smtClean="0">
                <a:solidFill>
                  <a:schemeClr val="accent6">
                    <a:lumMod val="50000"/>
                  </a:schemeClr>
                </a:solidFill>
              </a:rPr>
              <a:t>หาย  </a:t>
            </a:r>
            <a:r>
              <a:rPr lang="th-TH" sz="3800" b="1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th-TH" sz="3800" b="1" dirty="0" smtClean="0">
                <a:solidFill>
                  <a:schemeClr val="accent6">
                    <a:lumMod val="50000"/>
                  </a:schemeClr>
                </a:solidFill>
              </a:rPr>
              <a:t>ของ</a:t>
            </a:r>
            <a:r>
              <a:rPr lang="th-TH" sz="3800" b="1" dirty="0">
                <a:solidFill>
                  <a:schemeClr val="accent6">
                    <a:lumMod val="50000"/>
                  </a:schemeClr>
                </a:solidFill>
              </a:rPr>
              <a:t>ลูกจ้างตามพระราชบัญญัตินี้</a:t>
            </a:r>
          </a:p>
          <a:p>
            <a:pPr marL="0" indent="0" algn="ctr">
              <a:buNone/>
            </a:pPr>
            <a:r>
              <a:rPr lang="th-TH" sz="4000" b="1" dirty="0">
                <a:solidFill>
                  <a:srgbClr val="0000FF"/>
                </a:solidFill>
              </a:rPr>
              <a:t>ค่า</a:t>
            </a:r>
            <a:r>
              <a:rPr lang="th-TH" sz="4000" b="1" dirty="0" smtClean="0">
                <a:solidFill>
                  <a:srgbClr val="0000FF"/>
                </a:solidFill>
              </a:rPr>
              <a:t>ทดแทนจ่ายร้อยละ 70 ของค่าจ้างรายเดือน มี </a:t>
            </a:r>
            <a:r>
              <a:rPr lang="th-TH" sz="4000" b="1" dirty="0">
                <a:solidFill>
                  <a:srgbClr val="0000FF"/>
                </a:solidFill>
              </a:rPr>
              <a:t>4 </a:t>
            </a:r>
            <a:r>
              <a:rPr lang="th-TH" sz="4000" b="1" dirty="0" smtClean="0">
                <a:solidFill>
                  <a:srgbClr val="0000FF"/>
                </a:solidFill>
              </a:rPr>
              <a:t>ประเภท ดังนี้</a:t>
            </a:r>
            <a:endParaRPr lang="th-TH" sz="4000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th-TH" sz="4000" b="1" dirty="0" smtClean="0">
                <a:solidFill>
                  <a:schemeClr val="accent1"/>
                </a:solidFill>
              </a:rPr>
              <a:t>1. กรณีลูกจ้าง</a:t>
            </a:r>
            <a:r>
              <a:rPr lang="th-TH" sz="4000" b="1" dirty="0">
                <a:solidFill>
                  <a:schemeClr val="accent1"/>
                </a:solidFill>
              </a:rPr>
              <a:t>ไม่สามารถทำงาน</a:t>
            </a:r>
            <a:r>
              <a:rPr lang="th-TH" sz="4000" b="1" dirty="0" smtClean="0">
                <a:solidFill>
                  <a:schemeClr val="accent1"/>
                </a:solidFill>
              </a:rPr>
              <a:t>ได้ตั้งแต่ 1 วันขึ้นไป</a:t>
            </a:r>
            <a:endParaRPr lang="th-TH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th-TH" sz="4000" b="1" dirty="0" smtClean="0">
                <a:solidFill>
                  <a:schemeClr val="accent1"/>
                </a:solidFill>
              </a:rPr>
              <a:t>2. กรณี</a:t>
            </a:r>
            <a:r>
              <a:rPr lang="th-TH" sz="4000" b="1" dirty="0">
                <a:solidFill>
                  <a:schemeClr val="accent1"/>
                </a:solidFill>
              </a:rPr>
              <a:t>ที่ลูกจ้างต้องสูญเสียสมรรถภาพในการทำงานของ</a:t>
            </a:r>
            <a:r>
              <a:rPr lang="th-TH" sz="4000" b="1" dirty="0" smtClean="0">
                <a:solidFill>
                  <a:schemeClr val="accent1"/>
                </a:solidFill>
              </a:rPr>
              <a:t>ร่างกาย</a:t>
            </a:r>
          </a:p>
          <a:p>
            <a:pPr marL="0" indent="0">
              <a:buNone/>
            </a:pPr>
            <a:r>
              <a:rPr lang="th-TH" sz="4000" b="1" dirty="0" smtClean="0">
                <a:solidFill>
                  <a:schemeClr val="accent1"/>
                </a:solidFill>
              </a:rPr>
              <a:t>3. กรณี</a:t>
            </a:r>
            <a:r>
              <a:rPr lang="th-TH" sz="4000" b="1" dirty="0">
                <a:solidFill>
                  <a:schemeClr val="accent1"/>
                </a:solidFill>
              </a:rPr>
              <a:t>ที่ลูกจ้างทุพพล</a:t>
            </a:r>
            <a:r>
              <a:rPr lang="th-TH" sz="4000" b="1" dirty="0" smtClean="0">
                <a:solidFill>
                  <a:schemeClr val="accent1"/>
                </a:solidFill>
              </a:rPr>
              <a:t>ภาพ</a:t>
            </a:r>
            <a:endParaRPr lang="th-TH" sz="4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th-TH" sz="4000" b="1" dirty="0" smtClean="0">
                <a:solidFill>
                  <a:schemeClr val="accent1"/>
                </a:solidFill>
              </a:rPr>
              <a:t>4. กรณี</a:t>
            </a:r>
            <a:r>
              <a:rPr lang="th-TH" sz="4000" b="1" dirty="0">
                <a:solidFill>
                  <a:schemeClr val="accent1"/>
                </a:solidFill>
              </a:rPr>
              <a:t>ที่ลูกจ้างถึงแก่ความตายหรือสูญ</a:t>
            </a:r>
            <a:r>
              <a:rPr lang="th-TH" sz="4000" b="1" dirty="0" smtClean="0">
                <a:solidFill>
                  <a:schemeClr val="accent1"/>
                </a:solidFill>
              </a:rPr>
              <a:t>หาย</a:t>
            </a:r>
            <a:endParaRPr lang="th-TH" sz="4000" b="1" dirty="0">
              <a:solidFill>
                <a:schemeClr val="accent1"/>
              </a:solidFill>
            </a:endParaRPr>
          </a:p>
          <a:p>
            <a:pPr marL="109728" indent="0">
              <a:buNone/>
            </a:pP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64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895476"/>
            <a:ext cx="7992888" cy="47351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“ค่ารักษาพยาบาล”</a:t>
            </a:r>
            <a:r>
              <a:rPr lang="th-TH" sz="5000" dirty="0"/>
              <a:t> </a:t>
            </a:r>
            <a:endParaRPr lang="th-TH" sz="5000" dirty="0" smtClean="0"/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</a:rPr>
              <a:t>หมายความ</a:t>
            </a:r>
            <a:r>
              <a:rPr lang="th-TH" sz="4200" b="1" dirty="0">
                <a:solidFill>
                  <a:srgbClr val="002060"/>
                </a:solidFill>
              </a:rPr>
              <a:t>ว่า ค่าใช้จ่ายเกี่ยวกับการตรวจ การ</a:t>
            </a:r>
            <a:r>
              <a:rPr lang="th-TH" sz="4200" b="1" dirty="0" smtClean="0">
                <a:solidFill>
                  <a:srgbClr val="002060"/>
                </a:solidFill>
              </a:rPr>
              <a:t>รักษา        การ</a:t>
            </a:r>
            <a:r>
              <a:rPr lang="th-TH" sz="4200" b="1" dirty="0">
                <a:solidFill>
                  <a:srgbClr val="002060"/>
                </a:solidFill>
              </a:rPr>
              <a:t>พยาบาล และค่าใช้จ่ายอื่นที่จำเป็น เพื่อให้ผลของการประสบอันตรายหรือการเจ็บป่วยบรรเทาหรือหมดสิ้นไป </a:t>
            </a:r>
            <a:r>
              <a:rPr lang="th-TH" sz="4200" b="1" dirty="0" smtClean="0">
                <a:solidFill>
                  <a:srgbClr val="002060"/>
                </a:solidFill>
              </a:rPr>
              <a:t>  และ</a:t>
            </a:r>
            <a:r>
              <a:rPr lang="th-TH" sz="4200" b="1" dirty="0">
                <a:solidFill>
                  <a:srgbClr val="002060"/>
                </a:solidFill>
              </a:rPr>
              <a:t>หมายความรวมถึงค่าใช้จ่ายเกี่ยวกับอุปกรณ์ เครื่องใช้ หรือวัตถุที่ใช้แทนหรือทำหน้าที่แทนหรือช่วย</a:t>
            </a:r>
            <a:r>
              <a:rPr lang="th-TH" sz="4200" b="1" dirty="0" smtClean="0">
                <a:solidFill>
                  <a:srgbClr val="002060"/>
                </a:solidFill>
              </a:rPr>
              <a:t>อวัยวะ           ที่</a:t>
            </a:r>
            <a:r>
              <a:rPr lang="th-TH" sz="4200" b="1" dirty="0">
                <a:solidFill>
                  <a:srgbClr val="002060"/>
                </a:solidFill>
              </a:rPr>
              <a:t>ประสบอันตราย</a:t>
            </a:r>
            <a:r>
              <a:rPr lang="th-TH" sz="4200" b="1" dirty="0" smtClean="0">
                <a:solidFill>
                  <a:srgbClr val="002060"/>
                </a:solidFill>
              </a:rPr>
              <a:t>ด้วย</a:t>
            </a:r>
          </a:p>
          <a:p>
            <a:pPr marL="109728" indent="0" algn="ctr">
              <a:buNone/>
            </a:pPr>
            <a:endParaRPr lang="th-TH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061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1751714"/>
            <a:ext cx="8064896" cy="4773630"/>
          </a:xfrm>
        </p:spPr>
        <p:txBody>
          <a:bodyPr/>
          <a:lstStyle/>
          <a:p>
            <a:pPr marL="0" indent="0" algn="ctr">
              <a:buNone/>
            </a:pPr>
            <a:r>
              <a:rPr lang="th-TH" sz="4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“ค่าฟื้นฟูสมรรถภาพในการทำงาน</a:t>
            </a:r>
            <a:r>
              <a:rPr lang="th-TH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”</a:t>
            </a:r>
          </a:p>
          <a:p>
            <a:pPr marL="0" indent="0" algn="ctr">
              <a:buNone/>
            </a:pPr>
            <a:r>
              <a:rPr lang="th-TH" sz="3600" b="1" dirty="0" smtClean="0">
                <a:solidFill>
                  <a:srgbClr val="002060"/>
                </a:solidFill>
              </a:rPr>
              <a:t>หมายความ</a:t>
            </a:r>
            <a:r>
              <a:rPr lang="th-TH" sz="3600" b="1" dirty="0">
                <a:solidFill>
                  <a:srgbClr val="002060"/>
                </a:solidFill>
              </a:rPr>
              <a:t>ว่า ค่าใช้จ่ายที่จำเป็นเกี่ยวกับการฟื้นฟู</a:t>
            </a:r>
            <a:r>
              <a:rPr lang="th-TH" sz="3600" b="1" dirty="0" smtClean="0">
                <a:solidFill>
                  <a:srgbClr val="002060"/>
                </a:solidFill>
              </a:rPr>
              <a:t>สมรรถภาพ         ใน</a:t>
            </a:r>
            <a:r>
              <a:rPr lang="th-TH" sz="3600" b="1" dirty="0">
                <a:solidFill>
                  <a:srgbClr val="002060"/>
                </a:solidFill>
              </a:rPr>
              <a:t>การ</a:t>
            </a:r>
            <a:r>
              <a:rPr lang="th-TH" sz="3600" b="1" dirty="0" smtClean="0">
                <a:solidFill>
                  <a:srgbClr val="002060"/>
                </a:solidFill>
              </a:rPr>
              <a:t>ทำงาน</a:t>
            </a:r>
          </a:p>
          <a:p>
            <a:endParaRPr lang="th-TH" b="1" dirty="0" smtClean="0">
              <a:solidFill>
                <a:srgbClr val="002060"/>
              </a:solidFill>
            </a:endParaRPr>
          </a:p>
          <a:p>
            <a:pPr marL="109728" indent="0" algn="ctr">
              <a:buNone/>
            </a:pP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“การ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ฟื้นฟูสมรรถภาพในการทำงาน” </a:t>
            </a:r>
            <a:endParaRPr lang="th-TH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002060"/>
                </a:solidFill>
              </a:rPr>
              <a:t>หมายความ</a:t>
            </a:r>
            <a:r>
              <a:rPr lang="th-TH" sz="3200" b="1" dirty="0">
                <a:solidFill>
                  <a:srgbClr val="002060"/>
                </a:solidFill>
              </a:rPr>
              <a:t>ว่า การจัดให้ลูกจ้างซึ่งประสบอันตรายหรือเจ็บป่วยและสูญเสียสมรรถภาพในการทำงานได้รับการฟื้นฟูสมรรถภาพของร่างกายหรือจิตใจหรือการฟื้นฟูอาชีพ เพื่อให้สามารถประกอบอาชีพที่เหมาะสมตามสภาพของร่างกาย</a:t>
            </a:r>
          </a:p>
          <a:p>
            <a:pPr algn="ctr"/>
            <a:endParaRPr lang="th-TH" sz="3200" dirty="0"/>
          </a:p>
          <a:p>
            <a:endParaRPr lang="en-US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54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40956"/>
            <a:ext cx="8568952" cy="4928404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th-TH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</a:t>
            </a:r>
            <a:r>
              <a:rPr lang="th-TH" sz="5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ค่าทำศพ</a:t>
            </a:r>
            <a:r>
              <a:rPr lang="th-TH" sz="5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”</a:t>
            </a:r>
          </a:p>
          <a:p>
            <a:pPr marL="109728" indent="0" algn="ctr">
              <a:buNone/>
            </a:pPr>
            <a:r>
              <a:rPr lang="th-TH" sz="3200" b="1" dirty="0" smtClean="0">
                <a:solidFill>
                  <a:srgbClr val="002060"/>
                </a:solidFill>
              </a:rPr>
              <a:t>หมายความ</a:t>
            </a:r>
            <a:r>
              <a:rPr lang="th-TH" sz="3200" b="1" dirty="0">
                <a:solidFill>
                  <a:srgbClr val="002060"/>
                </a:solidFill>
              </a:rPr>
              <a:t>ว่า ค่าใช้จ่ายเกี่ยวกับการจัดการศพของลูกจ้างตามประเพณีทางศาสนาของลูกจ้างหรือตามประเพณีแห่งท้องถิ่น ในกรณีที่ลูกจ้างถึงแก่ความตายเนื่องจากประสบอันตรายหรือเจ็บป่วยหรือสูญ</a:t>
            </a:r>
            <a:r>
              <a:rPr lang="th-TH" sz="3200" b="1" dirty="0" smtClean="0">
                <a:solidFill>
                  <a:srgbClr val="002060"/>
                </a:solidFill>
              </a:rPr>
              <a:t>หาย จำนวนตามที่กำหนดในกฎกระทรวง 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th-TH" sz="3200" b="1" dirty="0" smtClean="0">
                <a:solidFill>
                  <a:srgbClr val="002060"/>
                </a:solidFill>
              </a:rPr>
              <a:t>แนวนโยบายจะกำหนดให้เท่ากับกองทุนประกันสังคม 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rgbClr val="FF0000"/>
                </a:solidFill>
              </a:rPr>
              <a:t>ปัจจุบัน </a:t>
            </a:r>
            <a:r>
              <a:rPr lang="th-TH" sz="4400" b="1" i="1" dirty="0" smtClean="0">
                <a:solidFill>
                  <a:srgbClr val="FF0000"/>
                </a:solidFill>
              </a:rPr>
              <a:t>จำนวน 40,000 บาท</a:t>
            </a:r>
          </a:p>
          <a:p>
            <a:pPr marL="109728" indent="0" algn="ctr">
              <a:spcBef>
                <a:spcPts val="0"/>
              </a:spcBef>
              <a:buNone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   การ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เรียกร้องหรือการได้มาซึ่งสิทธิหรือประโยชน์ตาม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พระราชบัญญัติเงินทดแทน พ.ศ. 2537 ไม่ตัด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สิทธิหรือประโยชน์ที่ลูกจ้างพึงได้ตามกฎหมายอื่น</a:t>
            </a:r>
          </a:p>
          <a:p>
            <a:pPr marL="109728" indent="0">
              <a:buNone/>
            </a:pPr>
            <a:endParaRPr lang="th-TH" b="1" dirty="0"/>
          </a:p>
          <a:p>
            <a:endParaRPr lang="th-TH" b="1" dirty="0"/>
          </a:p>
          <a:p>
            <a:endParaRPr lang="th-TH" b="1" dirty="0"/>
          </a:p>
          <a:p>
            <a:endParaRPr lang="en-US" b="1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03648" y="778759"/>
            <a:ext cx="7725428" cy="36332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ดาว 24 แฉก 5"/>
          <p:cNvSpPr/>
          <p:nvPr/>
        </p:nvSpPr>
        <p:spPr>
          <a:xfrm>
            <a:off x="2867112" y="130688"/>
            <a:ext cx="3625800" cy="1496792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47263" y="415812"/>
            <a:ext cx="2886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คำนิยาม</a:t>
            </a:r>
            <a:endParaRPr lang="th-TH" sz="6000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4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22810" y="1340769"/>
            <a:ext cx="7725428" cy="720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92299"/>
            <a:ext cx="766512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h-TH" sz="8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การฟ้องคดี </a:t>
            </a:r>
            <a:r>
              <a:rPr lang="th-TH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และหนี้เงินสมทบ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93380"/>
            <a:ext cx="8097170" cy="487598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000" b="1" dirty="0" smtClean="0">
                <a:solidFill>
                  <a:srgbClr val="002060"/>
                </a:solidFill>
              </a:rPr>
              <a:t>ลูกจ้าง</a:t>
            </a:r>
            <a:r>
              <a:rPr lang="th-TH" sz="4000" b="1" dirty="0">
                <a:solidFill>
                  <a:srgbClr val="002060"/>
                </a:solidFill>
              </a:rPr>
              <a:t>หรือผู้มี</a:t>
            </a:r>
            <a:r>
              <a:rPr lang="th-TH" sz="4000" b="1" dirty="0" smtClean="0">
                <a:solidFill>
                  <a:srgbClr val="002060"/>
                </a:solidFill>
              </a:rPr>
              <a:t>สิทธิ (บิดา มารดา สามี หรือ ภรรยา บุตร)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rgbClr val="002060"/>
                </a:solidFill>
              </a:rPr>
              <a:t>ที่</a:t>
            </a:r>
            <a:r>
              <a:rPr lang="th-TH" sz="4000" b="1" dirty="0">
                <a:solidFill>
                  <a:srgbClr val="002060"/>
                </a:solidFill>
              </a:rPr>
              <a:t>ประสงค์จะให้พนักงานเจ้าหน้าที่</a:t>
            </a:r>
            <a:r>
              <a:rPr lang="th-TH" sz="4000" b="1" dirty="0" smtClean="0">
                <a:solidFill>
                  <a:srgbClr val="002060"/>
                </a:solidFill>
              </a:rPr>
              <a:t>ฟ้องคดี</a:t>
            </a:r>
            <a:r>
              <a:rPr lang="th-TH" sz="4000" b="1" dirty="0">
                <a:solidFill>
                  <a:srgbClr val="002060"/>
                </a:solidFill>
              </a:rPr>
              <a:t>หรือแก้ต่าง</a:t>
            </a:r>
            <a:r>
              <a:rPr lang="th-TH" sz="4000" b="1" dirty="0" smtClean="0">
                <a:solidFill>
                  <a:srgbClr val="002060"/>
                </a:solidFill>
              </a:rPr>
              <a:t>คดีแทน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th-TH" sz="4000" b="1" dirty="0" smtClean="0">
                <a:solidFill>
                  <a:srgbClr val="002060"/>
                </a:solidFill>
              </a:rPr>
              <a:t>สามารถยื่นคำขอต่อ</a:t>
            </a:r>
            <a:r>
              <a:rPr lang="th-TH" sz="4000" b="1" dirty="0">
                <a:solidFill>
                  <a:srgbClr val="002060"/>
                </a:solidFill>
              </a:rPr>
              <a:t>สำนักงานตาม</a:t>
            </a:r>
            <a:r>
              <a:rPr lang="th-TH" sz="4000" b="1" dirty="0" smtClean="0">
                <a:solidFill>
                  <a:srgbClr val="002060"/>
                </a:solidFill>
              </a:rPr>
              <a:t>ระเบียบได้</a:t>
            </a:r>
          </a:p>
          <a:p>
            <a:pPr marL="0" indent="0" algn="ctr">
              <a:spcBef>
                <a:spcPts val="0"/>
              </a:spcBef>
              <a:buNone/>
            </a:pPr>
            <a:endParaRPr lang="th-TH" sz="2500" b="1" dirty="0" smtClean="0">
              <a:solidFill>
                <a:srgbClr val="002060"/>
              </a:solidFill>
            </a:endParaRPr>
          </a:p>
          <a:p>
            <a:pPr algn="ctr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หนี้ที่เกิดจากการไม่ชำระเงินทดแทน เงินสมทบ หรือเงิน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เพิ่มให้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ลูกจ้างหรือสำนักงานมีบุริมสิทธิเหนือทรัพย์สินทั้งหมดของนายจ้าง ซึ่งเป็นลูกหนี้ในลำดับเดียวกับบุริมสิทธิในค่าภาษีอากรตามประมวลกฎหมายแพ่งและพาณิชย์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3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0" y="1372958"/>
            <a:ext cx="9144000" cy="68788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5616" y="483555"/>
            <a:ext cx="7418784" cy="1280890"/>
          </a:xfrm>
        </p:spPr>
        <p:txBody>
          <a:bodyPr>
            <a:noAutofit/>
          </a:bodyPr>
          <a:lstStyle/>
          <a:p>
            <a:r>
              <a:rPr lang="th-TH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 </a:t>
            </a:r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นายจ้างผู้รับเหมาชั้นต้น </a:t>
            </a:r>
            <a:r>
              <a:rPr lang="th-TH" sz="4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/>
            </a:r>
            <a:br>
              <a:rPr lang="th-TH" sz="4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sz="45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ร่วมรับผิดกับนายจ้างผู้รับเหมาช่วง</a:t>
            </a:r>
            <a:endParaRPr lang="en-US" sz="45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2420888"/>
            <a:ext cx="8280920" cy="4145929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ให้ผู้รับเหมาชั้นต้น ร่วมรับผิด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กับผู้รับเหมา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ช่วงในหนี้เงินทดแทน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  เงิน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สมทบ เงินเพิ่มที่ผู้รับเหมาช่วงไม่ชำระ</a:t>
            </a:r>
            <a:endParaRPr lang="th-TH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002060"/>
                </a:solidFill>
              </a:rPr>
              <a:t>ให้ผู้รับเหมาชั้นต้นหรือผู้รับเหมาช่วงซึ่งมิใช่นายจ้างที่ได้จ่ายเงินทดแทน เงินสมทบ หรือเงินเพิ่ม มีสิทธิไล่เบี้ยเอาแก่นายจ้างและบรรดาผู้รับเหมาช่วงอื่นหากมีตลอดสายในเงินทดแทน เงินสมทบ </a:t>
            </a:r>
            <a:r>
              <a:rPr lang="th-TH" sz="3600" b="1" dirty="0" smtClean="0">
                <a:solidFill>
                  <a:srgbClr val="002060"/>
                </a:solidFill>
              </a:rPr>
              <a:t>  หรือ</a:t>
            </a:r>
            <a:r>
              <a:rPr lang="th-TH" sz="3600" b="1" dirty="0">
                <a:solidFill>
                  <a:srgbClr val="002060"/>
                </a:solidFill>
              </a:rPr>
              <a:t>เงินเพิ่ม ที่ได้จ่ายให้แก่ลูกจ้างหรือสำนักงาน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757562"/>
            <a:ext cx="8208912" cy="483979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h-TH" sz="4800" b="1" dirty="0" smtClean="0">
                <a:solidFill>
                  <a:schemeClr val="accent6">
                    <a:lumMod val="50000"/>
                  </a:schemeClr>
                </a:solidFill>
              </a:rPr>
              <a:t>“ให้สถานประกอบการผู้จ้างเหมาค่าแรง เป็นนายจ้างของลูกจ้างของผู้รับเหมาค่าแรง”</a:t>
            </a:r>
            <a:endParaRPr lang="th-TH" sz="4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th-TH" sz="4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th-TH" sz="4400" b="1" dirty="0" smtClean="0">
                <a:solidFill>
                  <a:srgbClr val="002060"/>
                </a:solidFill>
              </a:rPr>
              <a:t>“ถ้าผู้รับเหมาค่าแรงมาขึ้นทะเบียนในฐานะนายจ้าง         ให้สถานประกอบการผู้จ้างเหมาค่าแรงพ้นความรับผิด     ในหนี้เงินสมทบและเงินเพิ่มเพียงจำนวนที่ผู้รับเหมา    ค่าแรงได้นำส่ง”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835696" y="1196752"/>
            <a:ext cx="7308304" cy="720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312738" y="476672"/>
            <a:ext cx="5203478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ผู้รับเหมาค่าแรง</a:t>
            </a:r>
            <a:endParaRPr lang="en-US" sz="45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396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771799" y="1043351"/>
            <a:ext cx="6372201" cy="58544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5" y="332656"/>
            <a:ext cx="4824536" cy="720080"/>
          </a:xfrm>
        </p:spPr>
        <p:txBody>
          <a:bodyPr>
            <a:noAutofit/>
          </a:bodyPr>
          <a:lstStyle/>
          <a:p>
            <a:r>
              <a:rPr lang="th-TH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การขอขยายเวลาใน... 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9632" y="1916832"/>
            <a:ext cx="7200800" cy="46085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กำหนดเวลาจ่ายเงินสมทบ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กำหนดเวลาแจ้งรายการต่าง ๆ เช่น แจ้งประสบอันตราย         แจ้งเปลี่ยนแปลงข้อเท็จจริงนายจ้าง ฯลฯ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กำหนดเวลายื่นคำร้องเรียกเงินทดแทน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กำหนดเวลายื่นอุทธรณ์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ถ้าผู้มีหน้าที่ต้องปฏิบัติไม่อยู่ในประเทศ หรือมี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เหตุ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จำเป็น        จน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</a:rPr>
              <a:t>ไม่สามารถจะปฏิบัติตามกำหนดเวลาดังกล่าวได้ </a:t>
            </a: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</a:rPr>
              <a:t>สามารถ      ขอขยายเวลาได้ </a:t>
            </a:r>
            <a:endParaRPr lang="th-TH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908356" y="1031220"/>
            <a:ext cx="60486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พ.ร.บ.เงินทดแทน พ.ศ. 2537</a:t>
            </a:r>
            <a:endParaRPr lang="th-TH" sz="44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49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476672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th-TH" sz="7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“หน้าที่นายจ้าง”</a:t>
            </a:r>
            <a:endParaRPr lang="en-US" sz="7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757562"/>
            <a:ext cx="8136904" cy="49117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rgbClr val="002060"/>
                </a:solidFill>
              </a:rPr>
              <a:t>นายจ้างที่มีหน้าที่ส่งเงินสมทบต้องยื่น</a:t>
            </a:r>
            <a:r>
              <a:rPr lang="th-TH" sz="3200" b="1" dirty="0">
                <a:solidFill>
                  <a:srgbClr val="002060"/>
                </a:solidFill>
              </a:rPr>
              <a:t>แบบขึ้นทะเบียนนายจ้างภายใน 30 วัน นับแต่มีหน้าที่จ่ายเงินสมทบ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จัด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ให้ลูกจ้างได้รับการรักษาพยาบาลทันทีตามความเหมาะสมแก่อันตรายหรือความเจ็บป่วยนั้น </a:t>
            </a:r>
            <a:endParaRPr lang="th-TH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rgbClr val="002060"/>
                </a:solidFill>
              </a:rPr>
              <a:t>แจ้งการประสบ</a:t>
            </a:r>
            <a:r>
              <a:rPr lang="th-TH" sz="3200" b="1" dirty="0">
                <a:solidFill>
                  <a:srgbClr val="002060"/>
                </a:solidFill>
              </a:rPr>
              <a:t>อันตราย เจ็บป่วย หรือสูญ</a:t>
            </a:r>
            <a:r>
              <a:rPr lang="th-TH" sz="3200" b="1" dirty="0" smtClean="0">
                <a:solidFill>
                  <a:srgbClr val="002060"/>
                </a:solidFill>
              </a:rPr>
              <a:t>หาย ของลูกจ้าง ต่อสำนักงาน ฯ ภายใน 15 วัน นับแต่ทราบ หรือควรทราบ จ่าย</a:t>
            </a:r>
            <a:r>
              <a:rPr lang="th-TH" sz="3200" b="1" dirty="0">
                <a:solidFill>
                  <a:srgbClr val="002060"/>
                </a:solidFill>
              </a:rPr>
              <a:t>ค่ารักษาพยาบาลเท่าที่จ่ายจริงตาม</a:t>
            </a:r>
            <a:r>
              <a:rPr lang="th-TH" sz="3200" b="1" dirty="0" smtClean="0">
                <a:solidFill>
                  <a:srgbClr val="002060"/>
                </a:solidFill>
              </a:rPr>
              <a:t>ความจำเป็น 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จ่าย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ค่าฟื้นฟูสมรรถภาพในการทำงานของ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ลูกจ้าง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002060"/>
                </a:solidFill>
              </a:rPr>
              <a:t>จ่ายค่าทำศพแก่ผู้จัดการศพของ</a:t>
            </a:r>
            <a:r>
              <a:rPr lang="th-TH" sz="3200" b="1" dirty="0" smtClean="0">
                <a:solidFill>
                  <a:srgbClr val="002060"/>
                </a:solidFill>
              </a:rPr>
              <a:t>ลูกจ้าง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</a:rPr>
              <a:t>จัดการศพของ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</a:rPr>
              <a:t>ลูกจ้าง กรณีไม่มีผู้จัดการศพของลูกจ้าง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123728" y="1293574"/>
            <a:ext cx="7020272" cy="47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08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0" y="3295734"/>
            <a:ext cx="9144000" cy="140702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556792"/>
            <a:ext cx="7632848" cy="491179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600" b="1" dirty="0">
                <a:solidFill>
                  <a:srgbClr val="002060"/>
                </a:solidFill>
              </a:rPr>
              <a:t>จ่ายค่า</a:t>
            </a:r>
            <a:r>
              <a:rPr lang="th-TH" sz="3600" b="1" dirty="0" smtClean="0">
                <a:solidFill>
                  <a:srgbClr val="002060"/>
                </a:solidFill>
              </a:rPr>
              <a:t>ทดแทนให้แก่</a:t>
            </a:r>
            <a:r>
              <a:rPr lang="th-TH" sz="3600" b="1" dirty="0">
                <a:solidFill>
                  <a:srgbClr val="002060"/>
                </a:solidFill>
              </a:rPr>
              <a:t>ลูกจ้าง หรือผู้มีสิทธิ (บิดามารดา </a:t>
            </a:r>
            <a:r>
              <a:rPr lang="th-TH" sz="3600" b="1" dirty="0" smtClean="0">
                <a:solidFill>
                  <a:srgbClr val="002060"/>
                </a:solidFill>
              </a:rPr>
              <a:t>สามี     หรือ</a:t>
            </a:r>
            <a:r>
              <a:rPr lang="th-TH" sz="3600" b="1" dirty="0">
                <a:solidFill>
                  <a:srgbClr val="002060"/>
                </a:solidFill>
              </a:rPr>
              <a:t>ภรรยา บุตร) </a:t>
            </a:r>
            <a:r>
              <a:rPr lang="th-TH" sz="3600" b="1" dirty="0" smtClean="0">
                <a:solidFill>
                  <a:srgbClr val="002060"/>
                </a:solidFill>
              </a:rPr>
              <a:t>กรณี</a:t>
            </a:r>
            <a:r>
              <a:rPr lang="th-TH" sz="3600" b="1" dirty="0">
                <a:solidFill>
                  <a:srgbClr val="002060"/>
                </a:solidFill>
              </a:rPr>
              <a:t>หยุดงาน กรณีสูญเสียสมรรถภาพ </a:t>
            </a:r>
            <a:r>
              <a:rPr lang="th-TH" sz="3600" b="1" dirty="0" smtClean="0">
                <a:solidFill>
                  <a:srgbClr val="002060"/>
                </a:solidFill>
              </a:rPr>
              <a:t>    กรณี</a:t>
            </a:r>
            <a:r>
              <a:rPr lang="th-TH" sz="3600" b="1" dirty="0">
                <a:solidFill>
                  <a:srgbClr val="002060"/>
                </a:solidFill>
              </a:rPr>
              <a:t>ทุพพลภาพ กรณี</a:t>
            </a:r>
            <a:r>
              <a:rPr lang="th-TH" sz="3600" b="1" dirty="0" smtClean="0">
                <a:solidFill>
                  <a:srgbClr val="002060"/>
                </a:solidFill>
              </a:rPr>
              <a:t>ตาย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th-TH" sz="2800" b="1" u="sng" dirty="0" smtClean="0">
                <a:solidFill>
                  <a:srgbClr val="FFFFCC"/>
                </a:solidFill>
              </a:rPr>
              <a:t>หมาย</a:t>
            </a:r>
            <a:r>
              <a:rPr lang="th-TH" sz="2800" b="1" u="sng" dirty="0">
                <a:solidFill>
                  <a:srgbClr val="FFFFCC"/>
                </a:solidFill>
              </a:rPr>
              <a:t>เหตุ</a:t>
            </a:r>
            <a:r>
              <a:rPr lang="th-TH" sz="2800" b="1" dirty="0">
                <a:solidFill>
                  <a:srgbClr val="FFFFCC"/>
                </a:solidFill>
              </a:rPr>
              <a:t> นายจ้างไม่ต้องจ่ายเงินทดแทน กรณีดังนี้</a:t>
            </a:r>
            <a:endParaRPr lang="th-TH" sz="2800" b="1" u="sng" dirty="0">
              <a:solidFill>
                <a:srgbClr val="FFFFCC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rgbClr val="FFFFCC"/>
                </a:solidFill>
              </a:rPr>
              <a:t>1. ลูกจ้างจงใจ หรือยินยอมให้ผู้อื่นทำให้ตนเองประสบอันตรายหรือเจ็บป่วย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rgbClr val="FFFFCC"/>
                </a:solidFill>
              </a:rPr>
              <a:t>2</a:t>
            </a:r>
            <a:r>
              <a:rPr lang="th-TH" sz="2800" b="1" dirty="0" smtClean="0">
                <a:solidFill>
                  <a:srgbClr val="FFFFCC"/>
                </a:solidFill>
              </a:rPr>
              <a:t>. ลูกจ้าง</a:t>
            </a:r>
            <a:r>
              <a:rPr lang="th-TH" sz="2800" b="1" dirty="0">
                <a:solidFill>
                  <a:srgbClr val="FFFFCC"/>
                </a:solidFill>
              </a:rPr>
              <a:t>ประสบอันตราย หรือเจ็บป่วยเพราะเหตุ เสพของมึนเมา หรือสิ่งเสพ</a:t>
            </a:r>
            <a:r>
              <a:rPr lang="th-TH" sz="2800" b="1" dirty="0" smtClean="0">
                <a:solidFill>
                  <a:srgbClr val="FFFFCC"/>
                </a:solidFill>
              </a:rPr>
              <a:t>ติด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002060"/>
                </a:solidFill>
              </a:rPr>
              <a:t>ห้าม</a:t>
            </a:r>
            <a:r>
              <a:rPr lang="th-TH" sz="3600" b="1" dirty="0">
                <a:solidFill>
                  <a:srgbClr val="002060"/>
                </a:solidFill>
              </a:rPr>
              <a:t>หักเงินทดแทนจากลูกจ้างหรือผู้มีสิทธิ (เงินทดแทนไม่</a:t>
            </a:r>
            <a:r>
              <a:rPr lang="th-TH" sz="3600" b="1" dirty="0" smtClean="0">
                <a:solidFill>
                  <a:srgbClr val="002060"/>
                </a:solidFill>
              </a:rPr>
              <a:t>อยู่  ใน</a:t>
            </a:r>
            <a:r>
              <a:rPr lang="th-TH" sz="3600" b="1" dirty="0">
                <a:solidFill>
                  <a:srgbClr val="002060"/>
                </a:solidFill>
              </a:rPr>
              <a:t>ความรับผิดการบังคับคดี)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600" b="1" dirty="0" smtClean="0">
                <a:solidFill>
                  <a:srgbClr val="002060"/>
                </a:solidFill>
              </a:rPr>
              <a:t>แจ้งเปลี่ยนแปลงข้อเท็จจริงภายในวันที่ 15 ของเดือนถัดไป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899592" y="476672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th-TH" sz="7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“หน้าที่นายจ้าง”</a:t>
            </a:r>
            <a:endParaRPr lang="en-US" sz="7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123728" y="1293574"/>
            <a:ext cx="7020272" cy="47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56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547664" y="1164478"/>
            <a:ext cx="7596336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7548" y="465351"/>
            <a:ext cx="5616624" cy="1280890"/>
          </a:xfrm>
        </p:spPr>
        <p:txBody>
          <a:bodyPr>
            <a:normAutofit/>
          </a:bodyPr>
          <a:lstStyle/>
          <a:p>
            <a:pPr algn="ctr"/>
            <a:r>
              <a:rPr lang="th-TH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กองทุนเงินทดแทน</a:t>
            </a:r>
            <a:endParaRPr lang="en-US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5655" y="1541489"/>
            <a:ext cx="6286705" cy="5048401"/>
          </a:xfrm>
        </p:spPr>
        <p:txBody>
          <a:bodyPr>
            <a:noAutofit/>
          </a:bodyPr>
          <a:lstStyle/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เงินกองทุน</a:t>
            </a:r>
            <a:r>
              <a:rPr lang="th-TH" sz="3200" b="1" dirty="0">
                <a:solidFill>
                  <a:srgbClr val="002060"/>
                </a:solidFill>
              </a:rPr>
              <a:t>เงินทดแทนตามประกาศของคณะปฏิวัติ </a:t>
            </a:r>
            <a:r>
              <a:rPr lang="th-TH" sz="3200" b="1" dirty="0" smtClean="0">
                <a:solidFill>
                  <a:srgbClr val="002060"/>
                </a:solidFill>
              </a:rPr>
              <a:t>            ฉบับ</a:t>
            </a:r>
            <a:r>
              <a:rPr lang="th-TH" sz="3200" b="1" dirty="0">
                <a:solidFill>
                  <a:srgbClr val="002060"/>
                </a:solidFill>
              </a:rPr>
              <a:t>ที่ </a:t>
            </a:r>
            <a:r>
              <a:rPr lang="th-TH" sz="3200" b="1" dirty="0" smtClean="0">
                <a:solidFill>
                  <a:srgbClr val="002060"/>
                </a:solidFill>
              </a:rPr>
              <a:t>103 </a:t>
            </a:r>
            <a:r>
              <a:rPr lang="th-TH" sz="3200" b="1" dirty="0">
                <a:solidFill>
                  <a:srgbClr val="002060"/>
                </a:solidFill>
              </a:rPr>
              <a:t>ลงวันที่ </a:t>
            </a:r>
            <a:r>
              <a:rPr lang="th-TH" sz="3200" b="1" dirty="0" smtClean="0">
                <a:solidFill>
                  <a:srgbClr val="002060"/>
                </a:solidFill>
              </a:rPr>
              <a:t>16 </a:t>
            </a:r>
            <a:r>
              <a:rPr lang="th-TH" sz="3200" b="1" dirty="0">
                <a:solidFill>
                  <a:srgbClr val="002060"/>
                </a:solidFill>
              </a:rPr>
              <a:t>มีนาคม พ.ศ. </a:t>
            </a:r>
            <a:r>
              <a:rPr lang="th-TH" sz="3200" b="1" dirty="0" smtClean="0">
                <a:solidFill>
                  <a:srgbClr val="002060"/>
                </a:solidFill>
              </a:rPr>
              <a:t>2515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เงินสมทบ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ผลตอบแทนจากการนำเงินกองทุนไปลงทุน</a:t>
            </a:r>
            <a:endParaRPr lang="th-TH" sz="3200" b="1" dirty="0">
              <a:solidFill>
                <a:srgbClr val="002060"/>
              </a:solidFill>
            </a:endParaRP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เงินเพิ่มจากการส่งเงินสมทบล่าช้า</a:t>
            </a:r>
            <a:endParaRPr lang="th-TH" sz="3200" b="1" dirty="0">
              <a:solidFill>
                <a:srgbClr val="002060"/>
              </a:solidFill>
            </a:endParaRP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เงินที่นายจ้างไม่ขอรับคืน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เงินค่าปรับ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ทรัพย์สิน</a:t>
            </a:r>
            <a:r>
              <a:rPr lang="th-TH" sz="3200" b="1" dirty="0">
                <a:solidFill>
                  <a:srgbClr val="002060"/>
                </a:solidFill>
              </a:rPr>
              <a:t>ที่มีผู้บริจาคให้หรือเงิน</a:t>
            </a:r>
            <a:r>
              <a:rPr lang="th-TH" sz="3200" b="1" dirty="0" smtClean="0">
                <a:solidFill>
                  <a:srgbClr val="002060"/>
                </a:solidFill>
              </a:rPr>
              <a:t>อุดหนุน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รายได้อื่น   </a:t>
            </a:r>
          </a:p>
          <a:p>
            <a:pPr marL="538163" indent="-538163">
              <a:spcBef>
                <a:spcPts val="0"/>
              </a:spcBef>
              <a:buAutoNum type="arabicPeriod"/>
            </a:pPr>
            <a:r>
              <a:rPr lang="th-TH" sz="3200" b="1" dirty="0" smtClean="0">
                <a:solidFill>
                  <a:srgbClr val="002060"/>
                </a:solidFill>
              </a:rPr>
              <a:t>ดอกผลของกองทุน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228184" y="680471"/>
            <a:ext cx="3024336" cy="811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ประกอบด้วย...</a:t>
            </a:r>
            <a:endParaRPr lang="en-US" sz="40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337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ดาว 24 แฉก 4"/>
          <p:cNvSpPr/>
          <p:nvPr/>
        </p:nvSpPr>
        <p:spPr>
          <a:xfrm>
            <a:off x="670617" y="234043"/>
            <a:ext cx="3253311" cy="1466765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987824" y="1185994"/>
            <a:ext cx="6156176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408086"/>
            <a:ext cx="8280920" cy="1148706"/>
          </a:xfrm>
        </p:spPr>
        <p:txBody>
          <a:bodyPr>
            <a:noAutofit/>
          </a:bodyPr>
          <a:lstStyle/>
          <a:p>
            <a:pPr algn="ctr"/>
            <a:r>
              <a:rPr lang="th-TH" sz="70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คณะ</a:t>
            </a:r>
            <a:r>
              <a:rPr lang="th-TH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กรรมการกองทุนเงินทดแทน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3" y="1556792"/>
            <a:ext cx="8171415" cy="5040560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th-TH" sz="3600" b="1" i="1" dirty="0">
                <a:solidFill>
                  <a:srgbClr val="00206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คณะกรรมการกองทุนเงิน</a:t>
            </a:r>
            <a:r>
              <a:rPr lang="th-TH" sz="3600" b="1" i="1" dirty="0" smtClean="0">
                <a:solidFill>
                  <a:srgbClr val="00206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ทดแทนแต่งตั้งโดยรัฐมนตรีฯ ประกอบด้วย.....</a:t>
            </a:r>
          </a:p>
          <a:p>
            <a:pPr marL="742950" indent="-742950">
              <a:buAutoNum type="arabicPeriod"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เลขาธิการ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สำนักงานประกันสังคมเป็น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ประธาน</a:t>
            </a:r>
          </a:p>
          <a:p>
            <a:pPr marL="742950" indent="-742950">
              <a:buAutoNum type="arabicPeriod"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ผู้ทรงคุณวุฒิ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ไม่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เกิน 6 คน</a:t>
            </a:r>
          </a:p>
          <a:p>
            <a:pPr marL="742950" indent="-742950">
              <a:buAutoNum type="arabicPeriod"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ผู้แทน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ฝ่าย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นายจ้าง 3 คน</a:t>
            </a:r>
          </a:p>
          <a:p>
            <a:pPr marL="742950" indent="-742950">
              <a:buAutoNum type="arabicPeriod"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ผู้แทน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ฝ่าย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ลูกจ้าง 3 คน </a:t>
            </a:r>
            <a:endParaRPr lang="th-TH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742950" indent="-742950">
              <a:buAutoNum type="arabicPeriod"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</a:rPr>
              <a:t>ผู้แทน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</a:rPr>
              <a:t>สำนักงานประกันสังคมเป็นกรรมการและเลขานุการ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9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881682"/>
            <a:ext cx="8136904" cy="4787677"/>
          </a:xfrm>
        </p:spPr>
        <p:txBody>
          <a:bodyPr>
            <a:noAutofit/>
          </a:bodyPr>
          <a:lstStyle/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เสนอ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</a:rPr>
              <a:t>ความเห็นต่อรัฐมนตรีเกี่ยวกับนโยบายการบริหารกองทุนและการ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จ่ายเงินทดแทน</a:t>
            </a:r>
          </a:p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rgbClr val="002060"/>
                </a:solidFill>
              </a:rPr>
              <a:t>พิจารณา</a:t>
            </a:r>
            <a:r>
              <a:rPr lang="th-TH" sz="3000" b="1" dirty="0">
                <a:solidFill>
                  <a:srgbClr val="002060"/>
                </a:solidFill>
              </a:rPr>
              <a:t>ให้ความเห็นต่อรัฐมนตรีในการออกกฎกระทรวงและระเบียบต่าง </a:t>
            </a:r>
            <a:r>
              <a:rPr lang="th-TH" sz="3000" b="1" dirty="0" smtClean="0">
                <a:solidFill>
                  <a:srgbClr val="002060"/>
                </a:solidFill>
              </a:rPr>
              <a:t>ๆ</a:t>
            </a:r>
          </a:p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วางระเบียบโดยความเห็นชอบของกระทรวงแรงงาน เกี่ยวกับการรับเงินการจ่ายเงิน และการเก็บรักษาเงินกองทุน และการจัดหาผลประโยชน์ของกองทุน</a:t>
            </a:r>
          </a:p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rgbClr val="002060"/>
                </a:solidFill>
              </a:rPr>
              <a:t>พิจารณา</a:t>
            </a:r>
            <a:r>
              <a:rPr lang="th-TH" sz="3000" b="1" dirty="0">
                <a:solidFill>
                  <a:srgbClr val="002060"/>
                </a:solidFill>
              </a:rPr>
              <a:t>วินิจฉัย</a:t>
            </a:r>
            <a:r>
              <a:rPr lang="th-TH" sz="3000" b="1" dirty="0" smtClean="0">
                <a:solidFill>
                  <a:srgbClr val="002060"/>
                </a:solidFill>
              </a:rPr>
              <a:t>อุทธรณ์</a:t>
            </a:r>
            <a:endParaRPr lang="th-TH" sz="3000" b="1" dirty="0">
              <a:solidFill>
                <a:srgbClr val="002060"/>
              </a:solidFill>
            </a:endParaRPr>
          </a:p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ให้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</a:rPr>
              <a:t>คำปรึกษาและแนะนำแก่สำนักงาน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</a:rPr>
              <a:t>ประกันสังคม</a:t>
            </a:r>
            <a:endParaRPr lang="th-TH" sz="3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452438" indent="-452438">
              <a:spcBef>
                <a:spcPts val="500"/>
              </a:spcBef>
              <a:buAutoNum type="arabicPeriod"/>
            </a:pPr>
            <a:r>
              <a:rPr lang="th-TH" sz="3000" b="1" dirty="0" smtClean="0">
                <a:solidFill>
                  <a:srgbClr val="002060"/>
                </a:solidFill>
              </a:rPr>
              <a:t>ปฏิบัติการ</a:t>
            </a:r>
            <a:r>
              <a:rPr lang="th-TH" sz="3000" b="1" dirty="0">
                <a:solidFill>
                  <a:srgbClr val="002060"/>
                </a:solidFill>
              </a:rPr>
              <a:t>อื่นใดตามที่พระราชบัญญัตินี้หรือกฎหมายอื่นบัญญัติให้เป็นอำนาจหน้าที่ของคณะกรรมการ หรือตามที่รัฐมนตรี</a:t>
            </a:r>
            <a:r>
              <a:rPr lang="th-TH" sz="3000" b="1" dirty="0" smtClean="0">
                <a:solidFill>
                  <a:srgbClr val="002060"/>
                </a:solidFill>
              </a:rPr>
              <a:t>มอบหมาย</a:t>
            </a:r>
            <a:endParaRPr lang="th-TH" sz="3000" b="1" dirty="0">
              <a:solidFill>
                <a:srgbClr val="002060"/>
              </a:solidFill>
            </a:endParaRPr>
          </a:p>
        </p:txBody>
      </p:sp>
      <p:sp>
        <p:nvSpPr>
          <p:cNvPr id="4" name="ดาว 24 แฉก 3"/>
          <p:cNvSpPr/>
          <p:nvPr/>
        </p:nvSpPr>
        <p:spPr>
          <a:xfrm>
            <a:off x="534312" y="118432"/>
            <a:ext cx="3253311" cy="1466765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408260" y="1070954"/>
            <a:ext cx="673573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71600" y="205963"/>
            <a:ext cx="4656174" cy="1148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7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อำนาจหน้าที่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243398" y="1022596"/>
            <a:ext cx="67687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ของกรรมการกองทุนเงินทดแทน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127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1702255"/>
            <a:ext cx="7776864" cy="4521534"/>
          </a:xfrm>
        </p:spPr>
        <p:txBody>
          <a:bodyPr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th-TH" sz="4400" b="1" i="1" dirty="0" smtClean="0">
                <a:solidFill>
                  <a:srgbClr val="002060"/>
                </a:solidFill>
              </a:rPr>
              <a:t>คณะกรรมการการแพทย์ รัฐมนตรีแต่งตั้ง ประกอบด้วย</a:t>
            </a:r>
          </a:p>
          <a:p>
            <a:pPr marL="742950" indent="-742950">
              <a:spcBef>
                <a:spcPts val="500"/>
              </a:spcBef>
              <a:buAutoNum type="arabicPeriod"/>
            </a:pP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ประธาน</a:t>
            </a:r>
            <a:r>
              <a:rPr lang="th-TH" sz="4400" b="1" dirty="0">
                <a:solidFill>
                  <a:schemeClr val="accent6">
                    <a:lumMod val="50000"/>
                  </a:schemeClr>
                </a:solidFill>
              </a:rPr>
              <a:t>กรรมการ </a:t>
            </a: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และ</a:t>
            </a:r>
          </a:p>
          <a:p>
            <a:pPr marL="742950" indent="-742950">
              <a:spcBef>
                <a:spcPts val="500"/>
              </a:spcBef>
              <a:buAutoNum type="arabicPeriod"/>
            </a:pP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กรรมการ</a:t>
            </a:r>
            <a:r>
              <a:rPr lang="th-TH" sz="4400" b="1" dirty="0">
                <a:solidFill>
                  <a:schemeClr val="accent6">
                    <a:lumMod val="50000"/>
                  </a:schemeClr>
                </a:solidFill>
              </a:rPr>
              <a:t>อื่นมีจำนวนรวมกันไม่</a:t>
            </a: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เกิน 15 คนแต่งตั้ง</a:t>
            </a:r>
            <a:r>
              <a:rPr lang="th-TH" sz="4400" b="1" dirty="0">
                <a:solidFill>
                  <a:schemeClr val="accent6">
                    <a:lumMod val="50000"/>
                  </a:schemeClr>
                </a:solidFill>
              </a:rPr>
              <a:t>จากผู้ที่มีความเชี่ยวชาญในวิชาชีพเวชกรรมสาขาต่าง </a:t>
            </a: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ๆ</a:t>
            </a:r>
          </a:p>
          <a:p>
            <a:pPr marL="742950" indent="-742950">
              <a:spcBef>
                <a:spcPts val="500"/>
              </a:spcBef>
              <a:buAutoNum type="arabicPeriod"/>
            </a:pPr>
            <a:r>
              <a:rPr lang="th-TH" sz="4400" b="1" dirty="0" smtClean="0">
                <a:solidFill>
                  <a:schemeClr val="accent6">
                    <a:lumMod val="50000"/>
                  </a:schemeClr>
                </a:solidFill>
              </a:rPr>
              <a:t>ข้าราชการของสำนักงานประกันสังคมเป็นกรรมการและเลขานุการ</a:t>
            </a:r>
          </a:p>
          <a:p>
            <a:pPr marL="109728" indent="0">
              <a:spcBef>
                <a:spcPts val="500"/>
              </a:spcBef>
              <a:buNone/>
            </a:pPr>
            <a:endParaRPr lang="th-TH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ดาว 24 แฉก 3"/>
          <p:cNvSpPr/>
          <p:nvPr/>
        </p:nvSpPr>
        <p:spPr>
          <a:xfrm>
            <a:off x="1115617" y="118433"/>
            <a:ext cx="2304256" cy="1366351"/>
          </a:xfrm>
          <a:prstGeom prst="star24">
            <a:avLst/>
          </a:prstGeom>
          <a:solidFill>
            <a:srgbClr val="FFFFCC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131840" y="1070954"/>
            <a:ext cx="6012159" cy="5379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115616" y="227256"/>
            <a:ext cx="2304256" cy="1148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70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คณะ</a:t>
            </a:r>
            <a:endParaRPr 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2375247" y="335904"/>
            <a:ext cx="67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  กรรมการการแพทย์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0659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73768" y="1070954"/>
            <a:ext cx="5832648" cy="792088"/>
          </a:xfrm>
        </p:spPr>
        <p:txBody>
          <a:bodyPr>
            <a:noAutofit/>
          </a:bodyPr>
          <a:lstStyle/>
          <a:p>
            <a:pPr algn="ctr"/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คณะกรรมการ</a:t>
            </a:r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การแพทย์</a:t>
            </a:r>
            <a:endParaRPr lang="en-US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1822" y="2060848"/>
            <a:ext cx="8010657" cy="4392488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th-TH" sz="3500" b="1" dirty="0" smtClean="0">
                <a:solidFill>
                  <a:schemeClr val="accent6">
                    <a:lumMod val="50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คณะกรรมการ</a:t>
            </a:r>
            <a:r>
              <a:rPr lang="th-TH" sz="3500" b="1" dirty="0">
                <a:solidFill>
                  <a:schemeClr val="accent6">
                    <a:lumMod val="50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การแพทย์มีอำนาจหน้าที่ ดังต่อไปนี้</a:t>
            </a:r>
          </a:p>
          <a:p>
            <a:pPr marL="444500" indent="-334963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rgbClr val="002060"/>
                </a:solidFill>
              </a:rPr>
              <a:t>เสนอ</a:t>
            </a:r>
            <a:r>
              <a:rPr lang="th-TH" sz="3600" b="1" dirty="0">
                <a:solidFill>
                  <a:srgbClr val="002060"/>
                </a:solidFill>
              </a:rPr>
              <a:t>ความเห็นต่อคณะกรรมการเกี่ยวกับการดำเนินงานในการให้บริการทาง</a:t>
            </a:r>
            <a:r>
              <a:rPr lang="th-TH" sz="3600" b="1" dirty="0" smtClean="0">
                <a:solidFill>
                  <a:srgbClr val="002060"/>
                </a:solidFill>
              </a:rPr>
              <a:t>การแพทย์</a:t>
            </a:r>
          </a:p>
          <a:p>
            <a:pPr marL="444500" indent="-334963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rgbClr val="002060"/>
                </a:solidFill>
              </a:rPr>
              <a:t>ให้</a:t>
            </a:r>
            <a:r>
              <a:rPr lang="th-TH" sz="3600" b="1" dirty="0">
                <a:solidFill>
                  <a:srgbClr val="002060"/>
                </a:solidFill>
              </a:rPr>
              <a:t>คำปรึกษาแนะนำในทางการแพทย์แก่</a:t>
            </a:r>
            <a:r>
              <a:rPr lang="th-TH" sz="3600" b="1" dirty="0" smtClean="0">
                <a:solidFill>
                  <a:srgbClr val="002060"/>
                </a:solidFill>
              </a:rPr>
              <a:t>คณะกรรมการ และสำนักงานประกันสังคม</a:t>
            </a:r>
            <a:endParaRPr lang="th-TH" sz="3600" b="1" dirty="0">
              <a:solidFill>
                <a:srgbClr val="002060"/>
              </a:solidFill>
            </a:endParaRPr>
          </a:p>
          <a:p>
            <a:pPr marL="444500" indent="-334963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rgbClr val="002060"/>
                </a:solidFill>
              </a:rPr>
              <a:t>ให้</a:t>
            </a:r>
            <a:r>
              <a:rPr lang="th-TH" sz="3600" b="1" dirty="0">
                <a:solidFill>
                  <a:srgbClr val="002060"/>
                </a:solidFill>
              </a:rPr>
              <a:t>ความเห็นในการออก</a:t>
            </a:r>
            <a:r>
              <a:rPr lang="th-TH" sz="3600" b="1" dirty="0" smtClean="0">
                <a:solidFill>
                  <a:srgbClr val="002060"/>
                </a:solidFill>
              </a:rPr>
              <a:t>กฎกระทรวง และ</a:t>
            </a:r>
            <a:r>
              <a:rPr lang="th-TH" sz="3600" b="1" dirty="0">
                <a:solidFill>
                  <a:srgbClr val="002060"/>
                </a:solidFill>
              </a:rPr>
              <a:t>ประกาศ</a:t>
            </a:r>
            <a:r>
              <a:rPr lang="th-TH" sz="3600" b="1" dirty="0" smtClean="0">
                <a:solidFill>
                  <a:srgbClr val="002060"/>
                </a:solidFill>
              </a:rPr>
              <a:t>กระทรวง</a:t>
            </a:r>
            <a:endParaRPr lang="th-TH" sz="3600" b="1" dirty="0">
              <a:solidFill>
                <a:srgbClr val="002060"/>
              </a:solidFill>
            </a:endParaRPr>
          </a:p>
          <a:p>
            <a:pPr marL="444500" indent="-334963">
              <a:buFont typeface="Arial" panose="020B0604020202020204" pitchFamily="34" charset="0"/>
              <a:buChar char="•"/>
            </a:pPr>
            <a:r>
              <a:rPr lang="th-TH" sz="3600" b="1" dirty="0" smtClean="0">
                <a:solidFill>
                  <a:srgbClr val="002060"/>
                </a:solidFill>
              </a:rPr>
              <a:t>ปฏิบัติการ</a:t>
            </a:r>
            <a:r>
              <a:rPr lang="th-TH" sz="3600" b="1" dirty="0" smtClean="0">
                <a:solidFill>
                  <a:srgbClr val="002060"/>
                </a:solidFill>
              </a:rPr>
              <a:t>อื่น หรือ</a:t>
            </a:r>
            <a:r>
              <a:rPr lang="th-TH" sz="3600" b="1" dirty="0">
                <a:solidFill>
                  <a:srgbClr val="002060"/>
                </a:solidFill>
              </a:rPr>
              <a:t>ตามที่รัฐมนตรีหรือคณะกรรมการมอบหมาย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 flipV="1">
            <a:off x="1475656" y="980728"/>
            <a:ext cx="7668343" cy="9022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484330" y="339475"/>
            <a:ext cx="43364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อำนาจหน้าที่ของ</a:t>
            </a:r>
            <a:endParaRPr lang="th-TH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2204864"/>
            <a:ext cx="8294856" cy="4428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h-TH" sz="48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เลขาธิการ</a:t>
            </a:r>
            <a:r>
              <a:rPr lang="th-TH" sz="4400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4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อำนาจออกคำสั่งเป็นหนังสือให้ยึด </a:t>
            </a:r>
            <a:endParaRPr lang="th-TH" sz="4200" b="1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อายัด </a:t>
            </a:r>
            <a:r>
              <a:rPr lang="th-TH" sz="4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และขายทอดตลาดทรัพย์สินของ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ซึ่ง</a:t>
            </a:r>
            <a:r>
              <a:rPr lang="th-TH" sz="4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ไม่นำส่งเงินสมทบหรือเงินเพิ่ม หรือ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นำส่ง</a:t>
            </a:r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</a:t>
            </a:r>
            <a:r>
              <a:rPr lang="th-TH" sz="4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ครบ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จำนวนได้ เมื่อได้มีหนังสือเตือนให้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ชำระ</a:t>
            </a:r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ภายกำหนดเวลา </a:t>
            </a:r>
            <a:r>
              <a:rPr lang="th-TH" sz="4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ไม่</a:t>
            </a:r>
            <a:r>
              <a:rPr lang="th-TH" sz="4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น้อยกว่า 30 วัน</a:t>
            </a:r>
            <a:r>
              <a:rPr lang="th-TH" sz="42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</a:p>
          <a:p>
            <a:pPr marL="0" indent="0" algn="ctr">
              <a:buNone/>
            </a:pP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</a:t>
            </a:r>
            <a:r>
              <a:rPr lang="th-TH" sz="4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จ่ายเงินสมทบภายในกำหนดเวลาดังกล่าว</a:t>
            </a:r>
            <a:endParaRPr lang="th-TH" sz="4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 algn="ctr">
              <a:buNone/>
            </a:pPr>
            <a:endParaRPr lang="th-TH" sz="4400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283968" y="1212432"/>
            <a:ext cx="4752528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และขายทอดตลาด</a:t>
            </a:r>
            <a:endParaRPr lang="en-US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91680" y="1233736"/>
            <a:ext cx="745231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75656" y="438851"/>
            <a:ext cx="36295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การยึดอายัด</a:t>
            </a:r>
            <a:endParaRPr lang="th-TH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8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2105383"/>
            <a:ext cx="7776864" cy="441996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ลูกจ้างประสบอันตราย เจ็บป่วย หรือสูญหาย ให้ลูกจ้าง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  ผู้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 (บิดา มารดา ภรรยา หรือ สามี บุตร) ยื่น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คำร้อง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ขอรับ   เงิน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ทดแทนต่อสำนักงาน </a:t>
            </a:r>
            <a:r>
              <a:rPr lang="th-TH" sz="3600" b="1" i="1" u="sng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 180 </a:t>
            </a:r>
            <a:r>
              <a:rPr lang="th-TH" sz="3600" b="1" i="1" u="sng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วัน</a:t>
            </a:r>
            <a:r>
              <a:rPr lang="th-TH" sz="32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นับ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แต่วันที่ประสบอันตราย เจ็บป่วย หรือสูญ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หาย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เมื่อการประสบ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อันตราย เจ็บป่วย หรือสูญหาย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ปรากฏ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แก่พนักงาน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เจ้าหน้าที่ให้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พนักงานเจ้าหน้าที่สอบสวนและออกคำสั่งให้นายจ้างจ่ายเงินทดแทนให้แก่ลูกจ้างหรือผู้มี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สิทธิโดย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มิ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ชักช้า</a:t>
            </a:r>
            <a:endParaRPr lang="en-US" sz="3200" b="1" dirty="0" smtClean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139952" y="1184560"/>
            <a:ext cx="4752528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th-TH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และการอุทธรณ์</a:t>
            </a:r>
            <a:endParaRPr lang="en-US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91680" y="1233736"/>
            <a:ext cx="745231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75656" y="438851"/>
            <a:ext cx="67457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การยื่นขอรับเงินทดแทน</a:t>
            </a:r>
            <a:endParaRPr lang="th-TH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1043608" y="1916832"/>
            <a:ext cx="7776864" cy="475261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ที่นายจ้าง ลูกจ้าง หรือผู้มี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ซึ่งได้รับคำสั่ง คำวินิจฉัย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ของ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พนักงาน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ถ้า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พอใจคำสั่ง คำวินิจฉัย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ให้ยื่นอุทธรณ์ต่อคณะกรรมการภายใน 30 วัน นับ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แต่วันที่ได้รับ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2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เมื่อคณะกรรมการพิจารณาวินิจฉัยอุทธรณ์แล้ว ให้แจ้งคำ</a:t>
            </a:r>
            <a:r>
              <a:rPr lang="th-TH" sz="3200" b="1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วินิจฉัยให้</a:t>
            </a:r>
            <a:r>
              <a:rPr lang="th-TH" sz="3200" b="1" dirty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ผู้อุทธรณ์</a:t>
            </a:r>
            <a:r>
              <a:rPr lang="th-TH" sz="3200" b="1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ทราบ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กรณี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ที่ผู้อุทธรณ์ไม่พอใจคำวินิจฉัยของคณะกรรมการ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ให้นำ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คดี   ไปสู่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ศาล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แรงงาน </a:t>
            </a:r>
            <a:r>
              <a:rPr lang="th-TH" sz="32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 </a:t>
            </a:r>
            <a:r>
              <a:rPr lang="th-TH" sz="32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30 วัน 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นับ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แต่วันที่ได้รับแจ้งคำวินิจฉัย 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ถ้า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ไม่นำคดีไปสู่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ศาลฯ 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ภายใน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กำหนดเวลาดังกล่าว </a:t>
            </a:r>
            <a:r>
              <a:rPr lang="th-TH" sz="32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sz="32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คำวินิจฉัยของคณะกรรมการเป็นที่สุด</a:t>
            </a:r>
          </a:p>
          <a:p>
            <a:pPr>
              <a:buFont typeface="Wingdings" panose="05000000000000000000" pitchFamily="2" charset="2"/>
              <a:buChar char="§"/>
            </a:pPr>
            <a:endParaRPr lang="th-TH" sz="32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3707904" y="1184560"/>
            <a:ext cx="5184576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th-TH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และการอุทธรณ์ </a:t>
            </a:r>
            <a:r>
              <a:rPr lang="th-TH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(ต่อ)</a:t>
            </a:r>
            <a:endParaRPr lang="en-US" sz="25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691680" y="1233736"/>
            <a:ext cx="745231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475656" y="438851"/>
            <a:ext cx="60853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การยื่นขอรับเงินทดแทน</a:t>
            </a:r>
            <a:endParaRPr lang="th-TH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97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584" y="1916182"/>
            <a:ext cx="8064896" cy="475317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</a:t>
            </a:r>
            <a:r>
              <a:rPr lang="th-TH" sz="3000" b="1" i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ไปในสถานประกอบการ หรือสำนักงานของนายจ้าง 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สถานที่ทำงานของลูกจ้าง ในเวลากลางวันระหว่างพระอาทิตย์ขึ้นและพระอาทิตย์ตก หรือในเวลาทำการ เพื่อตรวจสอบหรือสอบถามข้อเท็จจริง ตรวจสอบทรัพย์สินหรือเอกสารหลักฐานอื่น ถ่ายภาพ ถ่ายสำเนา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เอกสาร 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หรือนำเอกสาร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หลักฐานไป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ตรวจสอบหรือกระทำการอย่างอื่นตาม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สมควร</a:t>
            </a:r>
            <a:endParaRPr lang="th-TH" sz="2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3000" b="1" i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หนังสือสอบถามหรือเรียกบุคคลที่เกี่ยวข้องมาให้</a:t>
            </a: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ถ้อยคำ </a:t>
            </a:r>
            <a:r>
              <a:rPr lang="th-TH" sz="2800" b="1" dirty="0" smtClean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sz="2800" b="1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ให้ส่งเอกสารหลักฐานที่เกี่ยวข้องหรือสิ่งอื่นที่จำเป็นมาเพื่อประกอบการพิจารณา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ยึด </a:t>
            </a:r>
            <a:r>
              <a:rPr lang="th-TH" sz="3000" b="1" i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อายัด หรือขายทอดตลาด</a:t>
            </a: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ทรัพย์สิน 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คำสั่งของ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เลขาธิการ</a:t>
            </a:r>
            <a:endParaRPr lang="th-TH" sz="2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h-TH" sz="3000" b="1" i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</a:t>
            </a:r>
            <a:r>
              <a:rPr lang="th-TH" sz="3000" b="1" i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ไปในสถานที่หรือยานพาหนะใด ๆ เพื่อตรวจค้น 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เมื่อมีเหตุอันควรสงสัยหรือเชื่อได้ว่ามีทรัพย์สินที่เลขาธิการได้ออก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คำสั่งยึด</a:t>
            </a:r>
            <a:r>
              <a:rPr lang="th-TH" sz="28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หรืออายัด</a:t>
            </a:r>
            <a:r>
              <a:rPr lang="th-TH" sz="28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</a:t>
            </a:r>
            <a:endParaRPr lang="th-TH" sz="28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3568" y="1430679"/>
            <a:ext cx="8352928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ในการปฏิบัติหน้าที่ พนักงานเจ้าหน้าที่มีอำนาจ ดังต่อไปนี้</a:t>
            </a:r>
            <a:endParaRPr 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91680" y="995726"/>
            <a:ext cx="745231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99406" y="367519"/>
            <a:ext cx="65566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อำนาจของพนักงานเจ้าหน้าที่</a:t>
            </a:r>
            <a:endParaRPr lang="th-TH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61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484784"/>
            <a:ext cx="7992888" cy="51845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30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ผู้ใดไม่จัดให้ลูกจ้างซึ่งประสบอันตรายหรือเจ็บป่วยได้รับการ</a:t>
            </a: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รักษาพยาบาล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ผู้ใดไม่จัดการศพของลูกจ้าง หรือจัดการศพโดยฝ่าฝืนกฎหมาย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ผู้ใดมีหน้าที่จ่ายเงินสมทบแต่ไม่ขึ้นทะเบียนนายจ้างภายในกำหนดเวลา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ผู้ใดไม่แจ้งเปลี่ยนแปลงข้อเท็จจริงภายในวันที่ 15 ของเดือนถัดจากเดือนที่เปลี่ยนแปลง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3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ผู้ใดไม่แจ้งการประสบอันตราย การเจ็บป่วย การสูญหาย ของลูกจ้างภายใน 15 วัน นับแต่วันที่ทราบ หรือควรทราบ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ระวางโทษจำคุกไม่เกินหกเดือน หรือปรับไม่เกินสองหมื่นบาท 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     ทั้ง</a:t>
            </a:r>
            <a:r>
              <a:rPr lang="th-TH" sz="30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จำทั้ง</a:t>
            </a:r>
            <a:r>
              <a:rPr lang="th-TH" sz="3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ปรับ</a:t>
            </a:r>
            <a:endParaRPr lang="th-TH" sz="3000" b="1" dirty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763688" y="487367"/>
            <a:ext cx="3372784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บทกำหนดโทษ</a:t>
            </a:r>
            <a:endParaRPr lang="en-US" sz="28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932040" y="1233736"/>
            <a:ext cx="421195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763516" y="475492"/>
            <a:ext cx="3228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มาตรา 62</a:t>
            </a:r>
            <a:endParaRPr lang="th-TH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38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7180" y="1916832"/>
            <a:ext cx="7732672" cy="45413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ไม่ปฏิบัติตามคำสั่งของคณะกรรมการ คณะกรรมการการแพทย์ คณะอนุกรรมการ พนักงานเจ้าหน้าที่ หรือไม่อำนวยความสะดวกในการปฏิบัติการของพนักงาน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 </a:t>
            </a:r>
          </a:p>
          <a:p>
            <a:pPr marL="0" indent="0" algn="ctr">
              <a:buNone/>
            </a:pP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</a:t>
            </a:r>
            <a:r>
              <a:rPr lang="th-TH" sz="4000" b="1" i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ระวางโทษจำคุกไม่</a:t>
            </a: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เกินหนึ่ง</a:t>
            </a:r>
            <a:r>
              <a:rPr lang="th-TH" sz="4000" b="1" i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เดือน </a:t>
            </a:r>
            <a:endParaRPr lang="th-TH" sz="4000" b="1" i="1" dirty="0" smtClean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 algn="ctr">
              <a:buNone/>
            </a:pP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sz="4000" b="1" i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ปรับไม่เกินสองพันบาท </a:t>
            </a: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sz="4000" b="1" i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ทั้งจำทั้งปรับ</a:t>
            </a: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1763688" y="487367"/>
            <a:ext cx="3372784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บทกำหนดโทษ</a:t>
            </a:r>
            <a:endParaRPr lang="en-US" sz="28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932040" y="1233736"/>
            <a:ext cx="421195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763516" y="475492"/>
            <a:ext cx="3228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มาตรา 63</a:t>
            </a:r>
            <a:endParaRPr lang="th-TH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8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043608" y="1838771"/>
            <a:ext cx="7776864" cy="46145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</a:t>
            </a:r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ผู้ใดไม่จ่ายเงินทดแทนตามคำสั่งของพนักงานเจ้าหน้าที่</a:t>
            </a:r>
          </a:p>
          <a:p>
            <a:pPr marL="0" indent="0" algn="ctr">
              <a:buNone/>
            </a:pPr>
            <a:r>
              <a:rPr lang="th-TH" sz="40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นายจ้างผู้ใดไม่จ่ายเงินทดแทนตามคำวินิจฉัยอุทธรณ์ของคณะกรรมการ</a:t>
            </a:r>
          </a:p>
          <a:p>
            <a:pPr marL="0" indent="0" algn="ctr">
              <a:buNone/>
            </a:pPr>
            <a:endParaRPr lang="th-TH" sz="1500" b="1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09728" indent="0" algn="ctr">
              <a:buNone/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ต้องระวางโทษจำคุกไม่เกินหนึ่งปี </a:t>
            </a:r>
          </a:p>
          <a:p>
            <a:pPr marL="109728" indent="0" algn="ctr">
              <a:buNone/>
            </a:pPr>
            <a:r>
              <a:rPr lang="th-TH" sz="4000" b="1" i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หรือปรับไม่เกินสี่หมื่นบาท หรือทั้งจำทั้งปรับ</a:t>
            </a:r>
            <a:endParaRPr lang="en-US" sz="4000" b="1" i="1" dirty="0" smtClean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accent6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1763688" y="487367"/>
            <a:ext cx="3372784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54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บทกำหนดโทษ</a:t>
            </a:r>
            <a:endParaRPr lang="en-US" sz="2800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932040" y="1233736"/>
            <a:ext cx="4211959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763516" y="475492"/>
            <a:ext cx="32287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มาตรา 64</a:t>
            </a:r>
            <a:endParaRPr lang="th-TH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90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2"/>
          <p:cNvSpPr>
            <a:spLocks noChangeArrowheads="1"/>
          </p:cNvSpPr>
          <p:nvPr/>
        </p:nvSpPr>
        <p:spPr bwMode="auto">
          <a:xfrm>
            <a:off x="2602385" y="2564992"/>
            <a:ext cx="3744416" cy="613798"/>
          </a:xfrm>
          <a:prstGeom prst="roundRect">
            <a:avLst>
              <a:gd name="adj" fmla="val 32623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639309"/>
            <a:ext cx="3383523" cy="615186"/>
          </a:xfrm>
          <a:prstGeom prst="rect">
            <a:avLst/>
          </a:prstGeom>
        </p:spPr>
      </p:pic>
      <p:sp>
        <p:nvSpPr>
          <p:cNvPr id="7" name="AutoShape 92"/>
          <p:cNvSpPr>
            <a:spLocks noChangeArrowheads="1"/>
          </p:cNvSpPr>
          <p:nvPr/>
        </p:nvSpPr>
        <p:spPr bwMode="auto">
          <a:xfrm>
            <a:off x="5390780" y="483196"/>
            <a:ext cx="3312368" cy="811000"/>
          </a:xfrm>
          <a:prstGeom prst="roundRect">
            <a:avLst>
              <a:gd name="adj" fmla="val 32623"/>
            </a:avLst>
          </a:prstGeom>
          <a:solidFill>
            <a:srgbClr val="33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401645" y="1600476"/>
            <a:ext cx="8418828" cy="97872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th-TH" sz="4800" dirty="0" smtClean="0">
                <a:solidFill>
                  <a:srgbClr val="00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สำนักงานประกันสังคมจังหวัดนครศรีธรรมราช</a:t>
            </a:r>
          </a:p>
        </p:txBody>
      </p:sp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5063427" y="260648"/>
            <a:ext cx="3999036" cy="108952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th-TH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Baijam" panose="02000506000000020004" pitchFamily="2" charset="-34"/>
                <a:cs typeface="TH Baijam" panose="02000506000000020004" pitchFamily="2" charset="-34"/>
              </a:rPr>
              <a:t>ติดต่อสอบถาม</a:t>
            </a:r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2987825" y="2292732"/>
            <a:ext cx="3060553" cy="97872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th-TH" sz="4800" dirty="0" smtClean="0">
                <a:solidFill>
                  <a:srgbClr val="FFFF00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0 7535 7202-5</a:t>
            </a:r>
          </a:p>
        </p:txBody>
      </p:sp>
      <p:sp>
        <p:nvSpPr>
          <p:cNvPr id="11" name="AutoShape 92"/>
          <p:cNvSpPr>
            <a:spLocks noChangeArrowheads="1"/>
          </p:cNvSpPr>
          <p:nvPr/>
        </p:nvSpPr>
        <p:spPr bwMode="auto">
          <a:xfrm>
            <a:off x="2602385" y="4236557"/>
            <a:ext cx="3744416" cy="613798"/>
          </a:xfrm>
          <a:prstGeom prst="roundRect">
            <a:avLst>
              <a:gd name="adj" fmla="val 32623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34"/>
          <p:cNvSpPr txBox="1">
            <a:spLocks noChangeArrowheads="1"/>
          </p:cNvSpPr>
          <p:nvPr/>
        </p:nvSpPr>
        <p:spPr bwMode="auto">
          <a:xfrm>
            <a:off x="467545" y="3416388"/>
            <a:ext cx="8235603" cy="78624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th-TH" sz="4000" dirty="0" smtClean="0">
                <a:solidFill>
                  <a:srgbClr val="0033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สำนักงานประกันสังคมจังหวัดนครศรีธรรมราช สาขาทุ่งสง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2987825" y="3964297"/>
            <a:ext cx="3060553" cy="90486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th-TH" sz="4800" dirty="0" smtClean="0">
                <a:solidFill>
                  <a:srgbClr val="FFFF00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0 7533 2895-6</a:t>
            </a:r>
          </a:p>
        </p:txBody>
      </p:sp>
      <p:sp>
        <p:nvSpPr>
          <p:cNvPr id="14" name="AutoShape 92"/>
          <p:cNvSpPr>
            <a:spLocks noChangeArrowheads="1"/>
          </p:cNvSpPr>
          <p:nvPr/>
        </p:nvSpPr>
        <p:spPr bwMode="auto">
          <a:xfrm>
            <a:off x="2602385" y="5820733"/>
            <a:ext cx="3744416" cy="613798"/>
          </a:xfrm>
          <a:prstGeom prst="roundRect">
            <a:avLst>
              <a:gd name="adj" fmla="val 32623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none" anchor="ctr"/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defRPr/>
            </a:pPr>
            <a:endParaRPr lang="th-TH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Box 34"/>
          <p:cNvSpPr txBox="1">
            <a:spLocks noChangeArrowheads="1"/>
          </p:cNvSpPr>
          <p:nvPr/>
        </p:nvSpPr>
        <p:spPr bwMode="auto">
          <a:xfrm>
            <a:off x="467545" y="4977917"/>
            <a:ext cx="8352927" cy="786241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th-TH" sz="4000" dirty="0" smtClean="0">
                <a:solidFill>
                  <a:srgbClr val="99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สำนักงานประกันสังคมจังหวัดนครศรีธรรมราช สาขาสิชล</a:t>
            </a: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3383656" y="5548473"/>
            <a:ext cx="3060553" cy="904863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wrap="square">
            <a:spAutoFit/>
          </a:bodyPr>
          <a:lstStyle>
            <a:defPPr>
              <a:defRPr lang="th-T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BrowalliaUPC" pitchFamily="34" charset="-34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th-TH" sz="4800" dirty="0" smtClean="0">
                <a:solidFill>
                  <a:srgbClr val="FFFF00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0 7553 5994</a:t>
            </a:r>
          </a:p>
        </p:txBody>
      </p:sp>
    </p:spTree>
    <p:extLst>
      <p:ext uri="{BB962C8B-B14F-4D97-AF65-F5344CB8AC3E}">
        <p14:creationId xmlns:p14="http://schemas.microsoft.com/office/powerpoint/2010/main" val="4250105078"/>
      </p:ext>
    </p:extLst>
  </p:cSld>
  <p:clrMapOvr>
    <a:masterClrMapping/>
  </p:clrMapOvr>
</p:sld>
</file>

<file path=ppt/theme/theme1.xml><?xml version="1.0" encoding="utf-8"?>
<a:theme xmlns:a="http://schemas.openxmlformats.org/drawingml/2006/main" name="ช่อ">
  <a:themeElements>
    <a:clrScheme name="ช่อ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ช่อ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ช่อ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3570</TotalTime>
  <Words>3764</Words>
  <Application>Microsoft Office PowerPoint</Application>
  <PresentationFormat>นำเสนอทางหน้าจอ (4:3)</PresentationFormat>
  <Paragraphs>325</Paragraphs>
  <Slides>47</Slides>
  <Notes>8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47</vt:i4>
      </vt:variant>
    </vt:vector>
  </HeadingPairs>
  <TitlesOfParts>
    <vt:vector size="61" baseType="lpstr">
      <vt:lpstr>Arial</vt:lpstr>
      <vt:lpstr>BrowalliaUPC</vt:lpstr>
      <vt:lpstr>Calibri</vt:lpstr>
      <vt:lpstr>Century Gothic</vt:lpstr>
      <vt:lpstr>Cordia New</vt:lpstr>
      <vt:lpstr>DilleniaUPC</vt:lpstr>
      <vt:lpstr>FreesiaUPC</vt:lpstr>
      <vt:lpstr>TH Baijam</vt:lpstr>
      <vt:lpstr>TH Chakra Petch</vt:lpstr>
      <vt:lpstr>TH Kodchasal</vt:lpstr>
      <vt:lpstr>TH SarabunPSK</vt:lpstr>
      <vt:lpstr>Wingdings</vt:lpstr>
      <vt:lpstr>Wingdings 3</vt:lpstr>
      <vt:lpstr>ช่อ</vt:lpstr>
      <vt:lpstr>งานนำเสนอ PowerPoint</vt:lpstr>
      <vt:lpstr>งานนำเสนอ PowerPoint</vt:lpstr>
      <vt:lpstr>วัตถุประสงค์ของพระราชบัญญัติเงินทดแทน </vt:lpstr>
      <vt:lpstr>เหตุผลและความ จำเป็นในการแก้ไข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 ขึ้นทะเบียนนายจ้างและจ่ายเงินสมทบ</vt:lpstr>
      <vt:lpstr>งานนำเสนอ PowerPoint</vt:lpstr>
      <vt:lpstr>งานนำเสนอ PowerPoint</vt:lpstr>
      <vt:lpstr>ที่มีหน้าที่ส่งเงินสมทบ เข้ากองทุนเงินทดแทน</vt:lpstr>
      <vt:lpstr>นายจ้างอยู่ในข่ายบังคับแต่ไม่มีหน้าที่ขึ้นทะเบียนนำส่งเงินสมทบ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การฟ้องคดี และหนี้เงินสมทบ</vt:lpstr>
      <vt:lpstr>  นายจ้างผู้รับเหมาชั้นต้น  ร่วมรับผิดกับนายจ้างผู้รับเหมาช่วง</vt:lpstr>
      <vt:lpstr>งานนำเสนอ PowerPoint</vt:lpstr>
      <vt:lpstr>การขอขยายเวลาใน... </vt:lpstr>
      <vt:lpstr>“หน้าที่นายจ้าง”</vt:lpstr>
      <vt:lpstr>“หน้าที่นายจ้าง”</vt:lpstr>
      <vt:lpstr>กองทุนเงินทดแทน</vt:lpstr>
      <vt:lpstr>คณะกรรมการกองทุนเงินทดแทน</vt:lpstr>
      <vt:lpstr>งานนำเสนอ PowerPoint</vt:lpstr>
      <vt:lpstr>งานนำเสนอ PowerPoint</vt:lpstr>
      <vt:lpstr>คณะกรรมการการแพทย์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พระราชบัญญัติเงินทดแทน พ.ศ. 2537</dc:title>
  <dc:creator>SSO</dc:creator>
  <cp:lastModifiedBy>Nimit Thongkum</cp:lastModifiedBy>
  <cp:revision>177</cp:revision>
  <cp:lastPrinted>2018-12-14T03:58:55Z</cp:lastPrinted>
  <dcterms:created xsi:type="dcterms:W3CDTF">2017-08-07T01:57:53Z</dcterms:created>
  <dcterms:modified xsi:type="dcterms:W3CDTF">2018-12-16T03:57:29Z</dcterms:modified>
</cp:coreProperties>
</file>