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notesMasterIdLst>
    <p:notesMasterId r:id="rId3"/>
  </p:notesMasterIdLst>
  <p:sldIdLst>
    <p:sldId id="256" r:id="rId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E7FF"/>
    <a:srgbClr val="FFCCFF"/>
    <a:srgbClr val="FF0066"/>
    <a:srgbClr val="FF00FF"/>
    <a:srgbClr val="FFFF66"/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0EF8D3-388F-40A8-8ECE-2E7CC987084E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4" name="ตัวแทน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2EAAB3-299F-478D-869B-03486C9802A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697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ภาพนิ่ง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2EAAB3-299F-478D-869B-03486C9802A7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05459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6528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1726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4239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4497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27944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99788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5709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6691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5460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92937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34786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4096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2035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949927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22376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52496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5327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32B284-B072-4BE9-B107-E7F5E45062D8}" type="datetimeFigureOut">
              <a:rPr lang="th-TH" smtClean="0"/>
              <a:t>08/02/67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44EEC-8763-45FD-8898-B55D57533474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5574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  <p:sldLayoutId id="214748371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สี่เหลี่ยมผืนผ้ามุมมน 22"/>
          <p:cNvSpPr/>
          <p:nvPr/>
        </p:nvSpPr>
        <p:spPr>
          <a:xfrm>
            <a:off x="5314108" y="5915833"/>
            <a:ext cx="3809945" cy="668610"/>
          </a:xfrm>
          <a:prstGeom prst="roundRect">
            <a:avLst>
              <a:gd name="adj" fmla="val 14262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th-TH" sz="800" b="1" dirty="0">
              <a:latin typeface="TH Fah kwang" pitchFamily="2" charset="-34"/>
              <a:cs typeface="TH Fah kwang" pitchFamily="2" charset="-34"/>
            </a:endParaRPr>
          </a:p>
          <a:p>
            <a:r>
              <a:rPr lang="th-TH" sz="1400" b="1" u="sng" dirty="0">
                <a:latin typeface="TH Fah kwang" pitchFamily="2" charset="-34"/>
                <a:cs typeface="TH Fah kwang" pitchFamily="2" charset="-34"/>
              </a:rPr>
              <a:t>สอบถามเพิ่มเติม ติดต่อ    </a:t>
            </a:r>
          </a:p>
          <a:p>
            <a:r>
              <a:rPr lang="th-TH" sz="1400" b="1" dirty="0">
                <a:latin typeface="TH Fah kwang" pitchFamily="2" charset="-34"/>
                <a:cs typeface="TH Fah kwang" pitchFamily="2" charset="-34"/>
              </a:rPr>
              <a:t>กองคลัง งานพัฒนารายได้ 075-355701 ต่อ 103</a:t>
            </a:r>
            <a:endParaRPr lang="th-TH" sz="1400" dirty="0">
              <a:latin typeface="TH Fah kwang" pitchFamily="2" charset="-34"/>
              <a:cs typeface="TH Fah kwang" pitchFamily="2" charset="-34"/>
            </a:endParaRPr>
          </a:p>
        </p:txBody>
      </p:sp>
      <p:sp>
        <p:nvSpPr>
          <p:cNvPr id="39" name="สี่เหลี่ยมผืนผ้ามุมมน 38"/>
          <p:cNvSpPr/>
          <p:nvPr/>
        </p:nvSpPr>
        <p:spPr>
          <a:xfrm>
            <a:off x="323528" y="1346261"/>
            <a:ext cx="4475136" cy="709485"/>
          </a:xfrm>
          <a:prstGeom prst="roundRect">
            <a:avLst>
              <a:gd name="adj" fmla="val 0"/>
            </a:avLst>
          </a:prstGeom>
          <a:gradFill>
            <a:gsLst>
              <a:gs pos="21238">
                <a:srgbClr val="00FFFF"/>
              </a:gs>
              <a:gs pos="37000">
                <a:srgbClr val="D1DC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       ผู้เสียภาษี เจ้าของที่ดินหรือสิ่งปลูกสร้าง หรือผู้ครอบครอง</a:t>
            </a:r>
          </a:p>
          <a:p>
            <a:pPr algn="ctr"/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หรือทำประโยชน์ในที่ดินหรือสิ่งปลูกสร้างอันเป็นทรัพย์สินของรัฐ</a:t>
            </a:r>
          </a:p>
        </p:txBody>
      </p:sp>
      <p:sp>
        <p:nvSpPr>
          <p:cNvPr id="28" name="สี่เหลี่ยมผืนผ้ามุมมน 27"/>
          <p:cNvSpPr/>
          <p:nvPr/>
        </p:nvSpPr>
        <p:spPr>
          <a:xfrm>
            <a:off x="1547664" y="116632"/>
            <a:ext cx="6768752" cy="57606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4000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Fah kwang" pitchFamily="2" charset="-34"/>
              <a:cs typeface="TH Fah kwang" pitchFamily="2" charset="-34"/>
            </a:endParaRPr>
          </a:p>
          <a:p>
            <a:pPr algn="ctr"/>
            <a:r>
              <a:rPr lang="th-TH" sz="36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Fah kwang" pitchFamily="2" charset="-34"/>
                <a:cs typeface="TH Fah kwang" pitchFamily="2" charset="-34"/>
              </a:rPr>
              <a:t>ประกาศองค์การบริหารส่วนตำบละอาย</a:t>
            </a:r>
          </a:p>
          <a:p>
            <a:pPr algn="ctr"/>
            <a:endParaRPr lang="th-TH" sz="4000" dirty="0">
              <a:solidFill>
                <a:sysClr val="windowText" lastClr="000000"/>
              </a:solidFill>
              <a:latin typeface="TH Fah kwang" pitchFamily="2" charset="-34"/>
              <a:cs typeface="TH Fah kwang" pitchFamily="2" charset="-34"/>
            </a:endParaRPr>
          </a:p>
        </p:txBody>
      </p:sp>
      <p:sp>
        <p:nvSpPr>
          <p:cNvPr id="25" name="สี่เหลี่ยมผืนผ้ามุมมน 24"/>
          <p:cNvSpPr/>
          <p:nvPr/>
        </p:nvSpPr>
        <p:spPr>
          <a:xfrm>
            <a:off x="1405194" y="764704"/>
            <a:ext cx="7631302" cy="432048"/>
          </a:xfrm>
          <a:prstGeom prst="roundRect">
            <a:avLst>
              <a:gd name="adj" fmla="val 0"/>
            </a:avLst>
          </a:prstGeom>
          <a:gradFill>
            <a:gsLst>
              <a:gs pos="62826">
                <a:srgbClr val="D2E2C0"/>
              </a:gs>
              <a:gs pos="21238">
                <a:srgbClr val="00B0F0"/>
              </a:gs>
              <a:gs pos="37000">
                <a:srgbClr val="D1DC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b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400" b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rPr>
              <a:t>      เรื่อง การประชาสัมพันธ์ ภาษีที่ดินและสิ่งปลูกสร้างและภาษีป้าย ประจำปี 2567</a:t>
            </a:r>
          </a:p>
          <a:p>
            <a:pPr algn="ctr"/>
            <a:endParaRPr lang="th-TH" dirty="0">
              <a:solidFill>
                <a:sysClr val="windowText" lastClr="000000"/>
              </a:solidFill>
            </a:endParaRPr>
          </a:p>
        </p:txBody>
      </p:sp>
      <p:sp>
        <p:nvSpPr>
          <p:cNvPr id="29" name="สี่เหลี่ยมผืนผ้ามุมมน 28"/>
          <p:cNvSpPr/>
          <p:nvPr/>
        </p:nvSpPr>
        <p:spPr>
          <a:xfrm>
            <a:off x="5865888" y="1463210"/>
            <a:ext cx="2882576" cy="453622"/>
          </a:xfrm>
          <a:prstGeom prst="roundRect">
            <a:avLst>
              <a:gd name="adj" fmla="val 0"/>
            </a:avLst>
          </a:prstGeom>
          <a:gradFill>
            <a:gsLst>
              <a:gs pos="21238">
                <a:srgbClr val="00B0F0"/>
              </a:gs>
              <a:gs pos="37000">
                <a:srgbClr val="D1DC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FFE7F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>
                <a:latin typeface="TH SarabunPSK" pitchFamily="34" charset="-34"/>
                <a:cs typeface="TH SarabunPSK" pitchFamily="34" charset="-34"/>
              </a:rPr>
              <a:t>ผู้เสียภาษี เจ้าของหรือผู้ครอบครองป้าย</a:t>
            </a:r>
          </a:p>
        </p:txBody>
      </p:sp>
      <p:grpSp>
        <p:nvGrpSpPr>
          <p:cNvPr id="2" name="กลุ่ม 1"/>
          <p:cNvGrpSpPr/>
          <p:nvPr/>
        </p:nvGrpSpPr>
        <p:grpSpPr>
          <a:xfrm>
            <a:off x="323528" y="2060848"/>
            <a:ext cx="4477443" cy="3095687"/>
            <a:chOff x="467544" y="2421545"/>
            <a:chExt cx="4477443" cy="3095687"/>
          </a:xfrm>
        </p:grpSpPr>
        <p:sp>
          <p:nvSpPr>
            <p:cNvPr id="24" name="สี่เหลี่ยมผืนผ้ามุมมน 23"/>
            <p:cNvSpPr/>
            <p:nvPr/>
          </p:nvSpPr>
          <p:spPr>
            <a:xfrm>
              <a:off x="1187624" y="2421545"/>
              <a:ext cx="2808312" cy="575407"/>
            </a:xfrm>
            <a:prstGeom prst="roundRect">
              <a:avLst/>
            </a:prstGeom>
            <a:gradFill>
              <a:gsLst>
                <a:gs pos="21238">
                  <a:srgbClr val="00B0F0"/>
                </a:gs>
                <a:gs pos="37000">
                  <a:srgbClr val="D1DC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h-TH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isUPC" pitchFamily="34" charset="-34"/>
                  <a:cs typeface="IrisUPC" pitchFamily="34" charset="-34"/>
                </a:rPr>
                <a:t>ภาษีที่ดินและสิ่งปลูกสร้าง</a:t>
              </a:r>
            </a:p>
          </p:txBody>
        </p:sp>
        <p:sp>
          <p:nvSpPr>
            <p:cNvPr id="31" name="สี่เหลี่ยมผืนผ้ามุมมน 30"/>
            <p:cNvSpPr/>
            <p:nvPr/>
          </p:nvSpPr>
          <p:spPr>
            <a:xfrm>
              <a:off x="469851" y="3080056"/>
              <a:ext cx="4475136" cy="42095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แจ้งรายการที่ดินและสิ่งปลูกสร้าง     มกราคม 2567</a:t>
              </a:r>
            </a:p>
          </p:txBody>
        </p:sp>
        <p:sp>
          <p:nvSpPr>
            <p:cNvPr id="32" name="สี่เหลี่ยมผืนผ้ามุมมน 31"/>
            <p:cNvSpPr/>
            <p:nvPr/>
          </p:nvSpPr>
          <p:spPr>
            <a:xfrm>
              <a:off x="469851" y="3584112"/>
              <a:ext cx="4475136" cy="42095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ประกาศราคาประเมินทุนทรัพย์        ก่อนวันที่ 1 เมษายน 2567</a:t>
              </a:r>
            </a:p>
          </p:txBody>
        </p:sp>
        <p:sp>
          <p:nvSpPr>
            <p:cNvPr id="33" name="สี่เหลี่ยมผืนผ้ามุมมน 32"/>
            <p:cNvSpPr/>
            <p:nvPr/>
          </p:nvSpPr>
          <p:spPr>
            <a:xfrm>
              <a:off x="469851" y="4088168"/>
              <a:ext cx="4475136" cy="42095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แจ้งประเมินภาษีให้แก่ผู้เสียภาษี       ภายในเดือน เมษายน 2567</a:t>
              </a:r>
            </a:p>
          </p:txBody>
        </p:sp>
        <p:sp>
          <p:nvSpPr>
            <p:cNvPr id="34" name="สี่เหลี่ยมผืนผ้ามุมมน 33"/>
            <p:cNvSpPr/>
            <p:nvPr/>
          </p:nvSpPr>
          <p:spPr>
            <a:xfrm>
              <a:off x="467544" y="4592224"/>
              <a:ext cx="4475136" cy="42095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ชำระภาษีตามแบบแจ้งการประเมิน    ภายในเดือน มิถุนายน 2567</a:t>
              </a:r>
            </a:p>
          </p:txBody>
        </p:sp>
        <p:sp>
          <p:nvSpPr>
            <p:cNvPr id="35" name="สี่เหลี่ยมผืนผ้ามุมมน 34"/>
            <p:cNvSpPr/>
            <p:nvPr/>
          </p:nvSpPr>
          <p:spPr>
            <a:xfrm>
              <a:off x="467544" y="5096280"/>
              <a:ext cx="4475136" cy="420952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ผ่อนชำระภาษี                            มิถุนายน  - สิงหาคม 2567</a:t>
              </a:r>
            </a:p>
          </p:txBody>
        </p:sp>
      </p:grpSp>
      <p:grpSp>
        <p:nvGrpSpPr>
          <p:cNvPr id="4" name="กลุ่ม 3"/>
          <p:cNvGrpSpPr/>
          <p:nvPr/>
        </p:nvGrpSpPr>
        <p:grpSpPr>
          <a:xfrm>
            <a:off x="323528" y="5273913"/>
            <a:ext cx="4896545" cy="1323439"/>
            <a:chOff x="323528" y="5561945"/>
            <a:chExt cx="4934190" cy="132343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grpSpPr>
        <p:sp>
          <p:nvSpPr>
            <p:cNvPr id="30" name="สี่เหลี่ยมผืนผ้ามุมมน 29"/>
            <p:cNvSpPr/>
            <p:nvPr/>
          </p:nvSpPr>
          <p:spPr>
            <a:xfrm>
              <a:off x="323528" y="5561945"/>
              <a:ext cx="4822230" cy="1323438"/>
            </a:xfrm>
            <a:prstGeom prst="roundRect">
              <a:avLst>
                <a:gd name="adj" fmla="val 0"/>
              </a:avLst>
            </a:prstGeom>
            <a:grpFill/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r>
                <a:rPr lang="th-TH" sz="1600" b="1" dirty="0">
                  <a:solidFill>
                    <a:schemeClr val="bg1"/>
                  </a:solidFill>
                  <a:latin typeface="TH SarabunPSK" pitchFamily="34" charset="-34"/>
                  <a:cs typeface="TH SarabunPSK" pitchFamily="34" charset="-34"/>
                </a:rPr>
                <a:t>เบี้ยปรับ</a:t>
              </a:r>
            </a:p>
            <a:p>
              <a:endPara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  <a:sym typeface="Wingdings 2"/>
              </a:endParaRPr>
            </a:p>
            <a:p>
              <a:endPara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  <a:sym typeface="Wingdings 2"/>
              </a:endParaRPr>
            </a:p>
            <a:p>
              <a:r>
                <a:rPr lang="th-TH" sz="1600" b="1" dirty="0">
                  <a:solidFill>
                    <a:schemeClr val="bg1"/>
                  </a:solidFill>
                  <a:latin typeface="TH SarabunPSK" pitchFamily="34" charset="-34"/>
                  <a:cs typeface="TH SarabunPSK" pitchFamily="34" charset="-34"/>
                  <a:sym typeface="Wingdings 2"/>
                </a:rPr>
                <a:t>เงินเพิ่ม</a:t>
              </a:r>
            </a:p>
            <a:p>
              <a:endParaRPr lang="th-TH" sz="16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50245" y="5561945"/>
              <a:ext cx="4307473" cy="1323439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 2" pitchFamily="18" charset="2"/>
                <a:buChar char=""/>
              </a:pPr>
              <a:r>
                <a:rPr lang="th-TH" sz="1600" b="1" dirty="0">
                  <a:solidFill>
                    <a:schemeClr val="bg1"/>
                  </a:solidFill>
                  <a:latin typeface="TH SarabunPSK" pitchFamily="34" charset="-34"/>
                  <a:cs typeface="TH SarabunPSK" pitchFamily="34" charset="-34"/>
                  <a:sym typeface="Wingdings 2"/>
                </a:rPr>
                <a:t>ร้อยละ 10 ของค่าภาษี ชำระภาษีก่อนออกหนังสือแจ้งเตือน</a:t>
              </a:r>
            </a:p>
            <a:p>
              <a:pPr marL="285750" indent="-285750">
                <a:buFont typeface="Wingdings 2" pitchFamily="18" charset="2"/>
                <a:buChar char=""/>
              </a:pPr>
              <a:r>
                <a:rPr lang="th-TH" sz="1600" b="1" dirty="0">
                  <a:solidFill>
                    <a:schemeClr val="bg1"/>
                  </a:solidFill>
                  <a:latin typeface="TH SarabunPSK" pitchFamily="34" charset="-34"/>
                  <a:cs typeface="TH SarabunPSK" pitchFamily="34" charset="-34"/>
                  <a:sym typeface="Wingdings 2"/>
                </a:rPr>
                <a:t>ร้อยละ 20 ของค่าภาษี ชำระภายในวันที่กำหนดไว้ในหนังสือแจ้งเตือน</a:t>
              </a:r>
            </a:p>
            <a:p>
              <a:pPr marL="285750" indent="-285750">
                <a:buFont typeface="Wingdings 2" pitchFamily="18" charset="2"/>
                <a:buChar char=""/>
              </a:pPr>
              <a:r>
                <a:rPr lang="th-TH" sz="1600" b="1" dirty="0">
                  <a:solidFill>
                    <a:schemeClr val="bg1"/>
                  </a:solidFill>
                  <a:latin typeface="TH SarabunPSK" pitchFamily="34" charset="-34"/>
                  <a:cs typeface="TH SarabunPSK" pitchFamily="34" charset="-34"/>
                  <a:sym typeface="Wingdings 2"/>
                </a:rPr>
                <a:t>ร้อยละ 40 ของค่าภาษี ชำระเกินวันที่กำหนดไว้ในหนังสือแจ้งเตือน</a:t>
              </a:r>
            </a:p>
            <a:p>
              <a:pPr marL="285750" indent="-285750">
                <a:buFont typeface="Wingdings 2" pitchFamily="18" charset="2"/>
                <a:buChar char=""/>
              </a:pPr>
              <a:r>
                <a:rPr lang="th-TH" sz="1600" b="1" dirty="0">
                  <a:solidFill>
                    <a:schemeClr val="bg1"/>
                  </a:solidFill>
                  <a:latin typeface="TH SarabunPSK" pitchFamily="34" charset="-34"/>
                  <a:cs typeface="TH SarabunPSK" pitchFamily="34" charset="-34"/>
                  <a:sym typeface="Wingdings 2"/>
                </a:rPr>
                <a:t>ร้อยละ 1 ของค่าภาษี ต่อเดือนที่ค้างชำระ</a:t>
              </a:r>
            </a:p>
            <a:p>
              <a:endParaRPr lang="th-TH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กลุ่ม 5"/>
          <p:cNvGrpSpPr/>
          <p:nvPr/>
        </p:nvGrpSpPr>
        <p:grpSpPr>
          <a:xfrm>
            <a:off x="5793881" y="2112922"/>
            <a:ext cx="3026591" cy="3332302"/>
            <a:chOff x="5721873" y="2040914"/>
            <a:chExt cx="3026591" cy="3332302"/>
          </a:xfrm>
        </p:grpSpPr>
        <p:sp>
          <p:nvSpPr>
            <p:cNvPr id="43" name="สี่เหลี่ยมผืนผ้ามุมมน 42"/>
            <p:cNvSpPr/>
            <p:nvPr/>
          </p:nvSpPr>
          <p:spPr>
            <a:xfrm>
              <a:off x="5721873" y="2251964"/>
              <a:ext cx="3026591" cy="3121252"/>
            </a:xfrm>
            <a:prstGeom prst="roundRect">
              <a:avLst>
                <a:gd name="adj" fmla="val 717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endParaRPr lang="th-TH" sz="1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itchFamily="34" charset="-34"/>
                <a:cs typeface="TH SarabunPSK" pitchFamily="34" charset="-34"/>
              </a:endParaRPr>
            </a:p>
            <a:p>
              <a:r>
                <a:rPr lang="th-TH" sz="1800" b="1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rPr>
                <a:t>ยื่นแบบ</a:t>
              </a:r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    มกราคม – มีนาคม ของทุกปี</a:t>
              </a:r>
            </a:p>
            <a:p>
              <a:endParaRPr lang="th-TH" sz="800" b="1" dirty="0">
                <a:latin typeface="TH SarabunPSK" pitchFamily="34" charset="-34"/>
                <a:cs typeface="TH SarabunPSK" pitchFamily="34" charset="-34"/>
              </a:endParaRPr>
            </a:p>
            <a:p>
              <a:r>
                <a:rPr lang="th-TH" sz="1800" b="1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rPr>
                <a:t>ชำระภาษี  </a:t>
              </a:r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ภายใน 15 วัน นับแต่วันที่        </a:t>
              </a:r>
            </a:p>
            <a:p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              ได้รับการแจ้งประเมิน</a:t>
              </a:r>
            </a:p>
            <a:p>
              <a:endParaRPr lang="th-TH" sz="800" b="1" dirty="0">
                <a:latin typeface="TH SarabunPSK" pitchFamily="34" charset="-34"/>
                <a:cs typeface="TH SarabunPSK" pitchFamily="34" charset="-34"/>
              </a:endParaRPr>
            </a:p>
            <a:p>
              <a:r>
                <a:rPr lang="th-TH" sz="1800" b="1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rPr>
                <a:t>ค่าปรับ</a:t>
              </a:r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     ไม่มายื่นแบบภายในกำหนด</a:t>
              </a:r>
            </a:p>
            <a:p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              ปรับ 5,000 – 50,000 บาท</a:t>
              </a:r>
            </a:p>
            <a:p>
              <a:endParaRPr lang="th-TH" sz="800" b="1" dirty="0">
                <a:latin typeface="TH SarabunPSK" pitchFamily="34" charset="-34"/>
                <a:cs typeface="TH SarabunPSK" pitchFamily="34" charset="-34"/>
              </a:endParaRPr>
            </a:p>
            <a:p>
              <a:r>
                <a:rPr lang="th-TH" sz="1800" b="1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rPr>
                <a:t>เงินเพิ่ม     </a:t>
              </a:r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ไม่ชำระภายใน 15 วัน นับตั้งแต่  </a:t>
              </a:r>
            </a:p>
            <a:p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              วันแจ้งประเมิน คิดเงินเพิ่ม 2</a:t>
              </a:r>
              <a:r>
                <a:rPr lang="en-US" sz="1800" b="1" dirty="0">
                  <a:latin typeface="TH SarabunPSK" pitchFamily="34" charset="-34"/>
                  <a:cs typeface="TH SarabunPSK" pitchFamily="34" charset="-34"/>
                </a:rPr>
                <a:t>%</a:t>
              </a:r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  </a:t>
              </a:r>
            </a:p>
            <a:p>
              <a:r>
                <a:rPr lang="th-TH" sz="1800" b="1" dirty="0">
                  <a:latin typeface="TH SarabunPSK" pitchFamily="34" charset="-34"/>
                  <a:cs typeface="TH SarabunPSK" pitchFamily="34" charset="-34"/>
                </a:rPr>
                <a:t>              ของค่าภาษี ต่อเดือน</a:t>
              </a:r>
            </a:p>
          </p:txBody>
        </p:sp>
        <p:sp>
          <p:nvSpPr>
            <p:cNvPr id="36" name="สี่เหลี่ยมผืนผ้ามุมมน 35"/>
            <p:cNvSpPr/>
            <p:nvPr/>
          </p:nvSpPr>
          <p:spPr>
            <a:xfrm>
              <a:off x="6516216" y="2040914"/>
              <a:ext cx="1441287" cy="451982"/>
            </a:xfrm>
            <a:prstGeom prst="roundRect">
              <a:avLst>
                <a:gd name="adj" fmla="val 717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solidFill>
                <a:srgbClr val="FF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th-TH" sz="2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isUPC" pitchFamily="34" charset="-34"/>
                  <a:cs typeface="IrisUPC" pitchFamily="34" charset="-34"/>
                </a:rPr>
                <a:t>ภาษีป้าย</a:t>
              </a:r>
            </a:p>
          </p:txBody>
        </p:sp>
      </p:grpSp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3D9D642B-C413-4F9B-BE44-E205F9EB0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556" y="-44577"/>
            <a:ext cx="142875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2690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TM04033921[[fn=ดามาสก์]]</Template>
  <TotalTime>866</TotalTime>
  <Words>238</Words>
  <Application>Microsoft Office PowerPoint</Application>
  <PresentationFormat>นำเสนอทางหน้าจอ (4:3)</PresentationFormat>
  <Paragraphs>38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10" baseType="lpstr">
      <vt:lpstr>Arial</vt:lpstr>
      <vt:lpstr>Bookman Old Style</vt:lpstr>
      <vt:lpstr>Calibri</vt:lpstr>
      <vt:lpstr>IrisUPC</vt:lpstr>
      <vt:lpstr>Rockwell</vt:lpstr>
      <vt:lpstr>TH Fah kwang</vt:lpstr>
      <vt:lpstr>TH SarabunPSK</vt:lpstr>
      <vt:lpstr>Wingdings 2</vt:lpstr>
      <vt:lpstr>Damask</vt:lpstr>
      <vt:lpstr>งานนำเสนอ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NCC</dc:creator>
  <cp:lastModifiedBy>SVOA</cp:lastModifiedBy>
  <cp:revision>146</cp:revision>
  <cp:lastPrinted>2022-10-28T09:23:29Z</cp:lastPrinted>
  <dcterms:created xsi:type="dcterms:W3CDTF">2022-10-27T08:48:59Z</dcterms:created>
  <dcterms:modified xsi:type="dcterms:W3CDTF">2024-02-08T06:03:04Z</dcterms:modified>
</cp:coreProperties>
</file>